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1"/>
  </p:notesMasterIdLst>
  <p:sldIdLst>
    <p:sldId id="500" r:id="rId2"/>
    <p:sldId id="627" r:id="rId3"/>
    <p:sldId id="290" r:id="rId4"/>
    <p:sldId id="291" r:id="rId5"/>
    <p:sldId id="292" r:id="rId6"/>
    <p:sldId id="293" r:id="rId7"/>
    <p:sldId id="295" r:id="rId8"/>
    <p:sldId id="296" r:id="rId9"/>
    <p:sldId id="297" r:id="rId10"/>
    <p:sldId id="298" r:id="rId11"/>
    <p:sldId id="571" r:id="rId12"/>
    <p:sldId id="299" r:id="rId13"/>
    <p:sldId id="300" r:id="rId14"/>
    <p:sldId id="301" r:id="rId15"/>
    <p:sldId id="303" r:id="rId16"/>
    <p:sldId id="307" r:id="rId17"/>
    <p:sldId id="304" r:id="rId18"/>
    <p:sldId id="572" r:id="rId19"/>
    <p:sldId id="573"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00"/>
    <a:srgbClr val="005BBB"/>
    <a:srgbClr val="FFC72C"/>
    <a:srgbClr val="0065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08" autoAdjust="0"/>
    <p:restoredTop sz="86385" autoAdjust="0"/>
  </p:normalViewPr>
  <p:slideViewPr>
    <p:cSldViewPr snapToGrid="0" snapToObjects="1" showGuides="1">
      <p:cViewPr varScale="1">
        <p:scale>
          <a:sx n="79" d="100"/>
          <a:sy n="79" d="100"/>
        </p:scale>
        <p:origin x="126" y="516"/>
      </p:cViewPr>
      <p:guideLst/>
    </p:cSldViewPr>
  </p:slideViewPr>
  <p:outlineViewPr>
    <p:cViewPr>
      <p:scale>
        <a:sx n="33" d="100"/>
        <a:sy n="33" d="100"/>
      </p:scale>
      <p:origin x="0" y="-123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Regular"/>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Regular"/>
              </a:defRPr>
            </a:lvl1pPr>
          </a:lstStyle>
          <a:p>
            <a:fld id="{0239D73C-AF14-7643-8BC7-209F4FB10DDF}" type="datetimeFigureOut">
              <a:rPr lang="en-US" smtClean="0"/>
              <a:pPr/>
              <a:t>7/16/2024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Regular"/>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Regular"/>
              </a:defRPr>
            </a:lvl1pPr>
          </a:lstStyle>
          <a:p>
            <a:fld id="{F52A25F9-16D3-E64A-8639-7B020C319E7B}" type="slidenum">
              <a:rPr lang="en-US" smtClean="0"/>
              <a:pPr/>
              <a:t>‹#›</a:t>
            </a:fld>
            <a:endParaRPr lang="en-US" dirty="0"/>
          </a:p>
        </p:txBody>
      </p:sp>
    </p:spTree>
    <p:extLst>
      <p:ext uri="{BB962C8B-B14F-4D97-AF65-F5344CB8AC3E}">
        <p14:creationId xmlns:p14="http://schemas.microsoft.com/office/powerpoint/2010/main" val="1908973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Regular"/>
        <a:ea typeface="+mn-ea"/>
        <a:cs typeface="+mn-cs"/>
      </a:defRPr>
    </a:lvl1pPr>
    <a:lvl2pPr marL="457200" algn="l" defTabSz="914400" rtl="0" eaLnBrk="1" latinLnBrk="0" hangingPunct="1">
      <a:defRPr sz="1200" b="0" i="0" kern="1200">
        <a:solidFill>
          <a:schemeClr val="tx1"/>
        </a:solidFill>
        <a:latin typeface="Arial Regular"/>
        <a:ea typeface="+mn-ea"/>
        <a:cs typeface="+mn-cs"/>
      </a:defRPr>
    </a:lvl2pPr>
    <a:lvl3pPr marL="914400" algn="l" defTabSz="914400" rtl="0" eaLnBrk="1" latinLnBrk="0" hangingPunct="1">
      <a:defRPr sz="1200" b="0" i="0" kern="1200">
        <a:solidFill>
          <a:schemeClr val="tx1"/>
        </a:solidFill>
        <a:latin typeface="Arial Regular"/>
        <a:ea typeface="+mn-ea"/>
        <a:cs typeface="+mn-cs"/>
      </a:defRPr>
    </a:lvl3pPr>
    <a:lvl4pPr marL="1371600" algn="l" defTabSz="914400" rtl="0" eaLnBrk="1" latinLnBrk="0" hangingPunct="1">
      <a:defRPr sz="1200" b="0" i="0" kern="1200">
        <a:solidFill>
          <a:schemeClr val="tx1"/>
        </a:solidFill>
        <a:latin typeface="Arial Regular"/>
        <a:ea typeface="+mn-ea"/>
        <a:cs typeface="+mn-cs"/>
      </a:defRPr>
    </a:lvl4pPr>
    <a:lvl5pPr marL="1828800" algn="l" defTabSz="914400" rtl="0" eaLnBrk="1" latinLnBrk="0" hangingPunct="1">
      <a:defRPr sz="1200" b="0" i="0" kern="1200">
        <a:solidFill>
          <a:schemeClr val="tx1"/>
        </a:solidFill>
        <a:latin typeface="Arial Regular"/>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a:t>
            </a:fld>
            <a:endParaRPr lang="en-US" dirty="0"/>
          </a:p>
        </p:txBody>
      </p:sp>
    </p:spTree>
    <p:extLst>
      <p:ext uri="{BB962C8B-B14F-4D97-AF65-F5344CB8AC3E}">
        <p14:creationId xmlns:p14="http://schemas.microsoft.com/office/powerpoint/2010/main" val="2345160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10</a:t>
            </a:fld>
            <a:endParaRPr lang="en-US" dirty="0"/>
          </a:p>
        </p:txBody>
      </p:sp>
    </p:spTree>
    <p:extLst>
      <p:ext uri="{BB962C8B-B14F-4D97-AF65-F5344CB8AC3E}">
        <p14:creationId xmlns:p14="http://schemas.microsoft.com/office/powerpoint/2010/main" val="11998936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11</a:t>
            </a:fld>
            <a:endParaRPr lang="en-US" dirty="0"/>
          </a:p>
        </p:txBody>
      </p:sp>
    </p:spTree>
    <p:extLst>
      <p:ext uri="{BB962C8B-B14F-4D97-AF65-F5344CB8AC3E}">
        <p14:creationId xmlns:p14="http://schemas.microsoft.com/office/powerpoint/2010/main" val="1878406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12</a:t>
            </a:fld>
            <a:endParaRPr lang="en-US" dirty="0"/>
          </a:p>
        </p:txBody>
      </p:sp>
    </p:spTree>
    <p:extLst>
      <p:ext uri="{BB962C8B-B14F-4D97-AF65-F5344CB8AC3E}">
        <p14:creationId xmlns:p14="http://schemas.microsoft.com/office/powerpoint/2010/main" val="4236983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13</a:t>
            </a:fld>
            <a:endParaRPr lang="en-US" dirty="0"/>
          </a:p>
        </p:txBody>
      </p:sp>
    </p:spTree>
    <p:extLst>
      <p:ext uri="{BB962C8B-B14F-4D97-AF65-F5344CB8AC3E}">
        <p14:creationId xmlns:p14="http://schemas.microsoft.com/office/powerpoint/2010/main" val="3878288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14</a:t>
            </a:fld>
            <a:endParaRPr lang="en-US" dirty="0"/>
          </a:p>
        </p:txBody>
      </p:sp>
    </p:spTree>
    <p:extLst>
      <p:ext uri="{BB962C8B-B14F-4D97-AF65-F5344CB8AC3E}">
        <p14:creationId xmlns:p14="http://schemas.microsoft.com/office/powerpoint/2010/main" val="18086525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15</a:t>
            </a:fld>
            <a:endParaRPr lang="en-US" dirty="0"/>
          </a:p>
        </p:txBody>
      </p:sp>
    </p:spTree>
    <p:extLst>
      <p:ext uri="{BB962C8B-B14F-4D97-AF65-F5344CB8AC3E}">
        <p14:creationId xmlns:p14="http://schemas.microsoft.com/office/powerpoint/2010/main" val="4110129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Disbursement is the process of releasing financial aid and posting the funds directly to your student account.  </a:t>
            </a:r>
          </a:p>
          <a:p>
            <a:endParaRPr lang="en-US" baseline="0" dirty="0"/>
          </a:p>
          <a:p>
            <a:r>
              <a:rPr lang="en-US" baseline="0" dirty="0"/>
              <a:t>Federal aid, which includes the Pell grant, SEOG, Subsidized and Unsubsidized loans, Parent loans and Private loans will disburse  the week before classes start. As well as your UB scholarship. State aid, such as TAP and SUNY Tuition Credit, or if you receive other NYS merit scholarships, will disburse after 100% tuition liability, which is after the 5</a:t>
            </a:r>
            <a:r>
              <a:rPr lang="en-US" baseline="30000" dirty="0"/>
              <a:t>th</a:t>
            </a:r>
            <a:r>
              <a:rPr lang="en-US" baseline="0" dirty="0"/>
              <a:t> week of the semester.  After reviewing your academic standing and we determine you meet those requirements, your NYS aid will continue to show as pending on your e-Bill until the actual funds disburse.  </a:t>
            </a:r>
          </a:p>
          <a:p>
            <a:endParaRPr lang="en-US" baseline="0" dirty="0"/>
          </a:p>
          <a:p>
            <a:r>
              <a:rPr lang="en-US" baseline="0" dirty="0"/>
              <a:t>Regarding Excelsior and NYS STEM, those funds will not get released until after grades are in for each term. The funds will show as an estimate and as pending until it is determined you are academically eligible for those funds. It’s important to read about those academic requirements and also work with your academic advisor to ensure you are taking the degree applicable credit hours for those funds.</a:t>
            </a:r>
          </a:p>
          <a:p>
            <a:endParaRPr lang="en-US" baseline="0" dirty="0"/>
          </a:p>
          <a:p>
            <a:r>
              <a:rPr lang="en-US" baseline="0" dirty="0"/>
              <a:t>It’s typically after NYS aid disburses when students do receive their refund (if they qualify for TAP or other NYS Merit Scholarships). If you don’t qualify for NYS aid, then after federal aid disburses and there is more aid than what is needed, then the Student Accounts office will process a refund.</a:t>
            </a:r>
            <a:endParaRPr lang="en-US" dirty="0"/>
          </a:p>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16</a:t>
            </a:fld>
            <a:endParaRPr lang="en-US" dirty="0"/>
          </a:p>
        </p:txBody>
      </p:sp>
    </p:spTree>
    <p:extLst>
      <p:ext uri="{BB962C8B-B14F-4D97-AF65-F5344CB8AC3E}">
        <p14:creationId xmlns:p14="http://schemas.microsoft.com/office/powerpoint/2010/main" val="5621225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17</a:t>
            </a:fld>
            <a:endParaRPr lang="en-US" dirty="0"/>
          </a:p>
        </p:txBody>
      </p:sp>
    </p:spTree>
    <p:extLst>
      <p:ext uri="{BB962C8B-B14F-4D97-AF65-F5344CB8AC3E}">
        <p14:creationId xmlns:p14="http://schemas.microsoft.com/office/powerpoint/2010/main" val="884551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18</a:t>
            </a:fld>
            <a:endParaRPr lang="en-US" dirty="0"/>
          </a:p>
        </p:txBody>
      </p:sp>
    </p:spTree>
    <p:extLst>
      <p:ext uri="{BB962C8B-B14F-4D97-AF65-F5344CB8AC3E}">
        <p14:creationId xmlns:p14="http://schemas.microsoft.com/office/powerpoint/2010/main" val="19238974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19</a:t>
            </a:fld>
            <a:endParaRPr lang="en-US" dirty="0"/>
          </a:p>
        </p:txBody>
      </p:sp>
    </p:spTree>
    <p:extLst>
      <p:ext uri="{BB962C8B-B14F-4D97-AF65-F5344CB8AC3E}">
        <p14:creationId xmlns:p14="http://schemas.microsoft.com/office/powerpoint/2010/main" val="20726744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2</a:t>
            </a:fld>
            <a:endParaRPr lang="en-US" dirty="0"/>
          </a:p>
        </p:txBody>
      </p:sp>
    </p:spTree>
    <p:extLst>
      <p:ext uri="{BB962C8B-B14F-4D97-AF65-F5344CB8AC3E}">
        <p14:creationId xmlns:p14="http://schemas.microsoft.com/office/powerpoint/2010/main" val="2207415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3</a:t>
            </a:fld>
            <a:endParaRPr lang="en-US" dirty="0"/>
          </a:p>
        </p:txBody>
      </p:sp>
    </p:spTree>
    <p:extLst>
      <p:ext uri="{BB962C8B-B14F-4D97-AF65-F5344CB8AC3E}">
        <p14:creationId xmlns:p14="http://schemas.microsoft.com/office/powerpoint/2010/main" val="2821664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4</a:t>
            </a:fld>
            <a:endParaRPr lang="en-US" dirty="0"/>
          </a:p>
        </p:txBody>
      </p:sp>
    </p:spTree>
    <p:extLst>
      <p:ext uri="{BB962C8B-B14F-4D97-AF65-F5344CB8AC3E}">
        <p14:creationId xmlns:p14="http://schemas.microsoft.com/office/powerpoint/2010/main" val="595899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5</a:t>
            </a:fld>
            <a:endParaRPr lang="en-US" dirty="0"/>
          </a:p>
        </p:txBody>
      </p:sp>
    </p:spTree>
    <p:extLst>
      <p:ext uri="{BB962C8B-B14F-4D97-AF65-F5344CB8AC3E}">
        <p14:creationId xmlns:p14="http://schemas.microsoft.com/office/powerpoint/2010/main" val="2788255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6</a:t>
            </a:fld>
            <a:endParaRPr lang="en-US" dirty="0"/>
          </a:p>
        </p:txBody>
      </p:sp>
    </p:spTree>
    <p:extLst>
      <p:ext uri="{BB962C8B-B14F-4D97-AF65-F5344CB8AC3E}">
        <p14:creationId xmlns:p14="http://schemas.microsoft.com/office/powerpoint/2010/main" val="3992619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7</a:t>
            </a:fld>
            <a:endParaRPr lang="en-US" dirty="0"/>
          </a:p>
        </p:txBody>
      </p:sp>
    </p:spTree>
    <p:extLst>
      <p:ext uri="{BB962C8B-B14F-4D97-AF65-F5344CB8AC3E}">
        <p14:creationId xmlns:p14="http://schemas.microsoft.com/office/powerpoint/2010/main" val="27828606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8</a:t>
            </a:fld>
            <a:endParaRPr lang="en-US" dirty="0"/>
          </a:p>
        </p:txBody>
      </p:sp>
    </p:spTree>
    <p:extLst>
      <p:ext uri="{BB962C8B-B14F-4D97-AF65-F5344CB8AC3E}">
        <p14:creationId xmlns:p14="http://schemas.microsoft.com/office/powerpoint/2010/main" val="2874737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2A25F9-16D3-E64A-8639-7B020C319E7B}" type="slidenum">
              <a:rPr lang="en-US" smtClean="0"/>
              <a:pPr/>
              <a:t>9</a:t>
            </a:fld>
            <a:endParaRPr lang="en-US" dirty="0"/>
          </a:p>
        </p:txBody>
      </p:sp>
    </p:spTree>
    <p:extLst>
      <p:ext uri="{BB962C8B-B14F-4D97-AF65-F5344CB8AC3E}">
        <p14:creationId xmlns:p14="http://schemas.microsoft.com/office/powerpoint/2010/main" val="38965668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chemeClr val="tx1"/>
                </a:solidFill>
                <a:latin typeface="+mn-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all" baseline="0">
                <a:solidFill>
                  <a:schemeClr val="tx2"/>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University at Buffalo, The State University of New York logo">
            <a:extLst>
              <a:ext uri="{FF2B5EF4-FFF2-40B4-BE49-F238E27FC236}">
                <a16:creationId xmlns:a16="http://schemas.microsoft.com/office/drawing/2014/main" id="{9C7DE7FF-FD86-434E-91D5-DF1AA23EE75F}"/>
              </a:ext>
            </a:extLst>
          </p:cNvPr>
          <p:cNvPicPr>
            <a:picLocks noChangeAspect="1"/>
          </p:cNvPicPr>
          <p:nvPr userDrawn="1"/>
        </p:nvPicPr>
        <p:blipFill>
          <a:blip r:embed="rId3"/>
          <a:stretch>
            <a:fillRect/>
          </a:stretch>
        </p:blipFill>
        <p:spPr>
          <a:xfrm>
            <a:off x="660400" y="6041329"/>
            <a:ext cx="4800600" cy="355823"/>
          </a:xfrm>
          <a:prstGeom prst="rect">
            <a:avLst/>
          </a:prstGeom>
        </p:spPr>
      </p:pic>
    </p:spTree>
    <p:extLst>
      <p:ext uri="{BB962C8B-B14F-4D97-AF65-F5344CB8AC3E}">
        <p14:creationId xmlns:p14="http://schemas.microsoft.com/office/powerpoint/2010/main" val="382541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1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DC6EF38F-8DF7-3941-B22C-502232E4CB0B}"/>
              </a:ext>
            </a:extLst>
          </p:cNvPr>
          <p:cNvSpPr>
            <a:spLocks noGrp="1" noChangeAspect="1"/>
          </p:cNvSpPr>
          <p:nvPr>
            <p:ph type="pic" idx="13"/>
          </p:nvPr>
        </p:nvSpPr>
        <p:spPr>
          <a:xfrm>
            <a:off x="5098566" y="1079500"/>
            <a:ext cx="7093434" cy="57785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161679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Three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Picture Placeholder 2">
            <a:extLst>
              <a:ext uri="{FF2B5EF4-FFF2-40B4-BE49-F238E27FC236}">
                <a16:creationId xmlns:a16="http://schemas.microsoft.com/office/drawing/2014/main" id="{0CAA554F-B37C-9E47-B5E4-82235D4EC6CD}"/>
              </a:ext>
            </a:extLst>
          </p:cNvPr>
          <p:cNvSpPr>
            <a:spLocks noGrp="1" noChangeAspect="1"/>
          </p:cNvSpPr>
          <p:nvPr>
            <p:ph type="pic" idx="13"/>
          </p:nvPr>
        </p:nvSpPr>
        <p:spPr>
          <a:xfrm>
            <a:off x="5114631" y="1066800"/>
            <a:ext cx="7077369" cy="2932598"/>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8" name="Picture Placeholder 2">
            <a:extLst>
              <a:ext uri="{FF2B5EF4-FFF2-40B4-BE49-F238E27FC236}">
                <a16:creationId xmlns:a16="http://schemas.microsoft.com/office/drawing/2014/main" id="{9F5FDDA2-E7AF-294B-ACDF-BDB5997277BC}"/>
              </a:ext>
            </a:extLst>
          </p:cNvPr>
          <p:cNvSpPr>
            <a:spLocks noGrp="1" noChangeAspect="1"/>
          </p:cNvSpPr>
          <p:nvPr>
            <p:ph type="pic" idx="14"/>
          </p:nvPr>
        </p:nvSpPr>
        <p:spPr>
          <a:xfrm>
            <a:off x="5114631" y="3998296"/>
            <a:ext cx="360252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
        <p:nvSpPr>
          <p:cNvPr id="9" name="Picture Placeholder 2">
            <a:extLst>
              <a:ext uri="{FF2B5EF4-FFF2-40B4-BE49-F238E27FC236}">
                <a16:creationId xmlns:a16="http://schemas.microsoft.com/office/drawing/2014/main" id="{F2499D1A-BF4E-8444-BF94-86863CA11648}"/>
              </a:ext>
            </a:extLst>
          </p:cNvPr>
          <p:cNvSpPr>
            <a:spLocks noGrp="1" noChangeAspect="1"/>
          </p:cNvSpPr>
          <p:nvPr>
            <p:ph type="pic" idx="15"/>
          </p:nvPr>
        </p:nvSpPr>
        <p:spPr>
          <a:xfrm>
            <a:off x="8701089" y="3998296"/>
            <a:ext cx="3490912" cy="2857500"/>
          </a:xfrm>
          <a:prstGeom prst="rect">
            <a:avLst/>
          </a:prstGeom>
          <a:solidFill>
            <a:schemeClr val="bg2">
              <a:lumMod val="75000"/>
            </a:schemeClr>
          </a:solidFill>
          <a:ln>
            <a:solidFill>
              <a:schemeClr val="bg1"/>
            </a:solid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540851939"/>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Width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6A37-D6A5-0C40-A676-03633A9FD245}"/>
              </a:ext>
            </a:extLst>
          </p:cNvPr>
          <p:cNvSpPr>
            <a:spLocks noGrp="1"/>
          </p:cNvSpPr>
          <p:nvPr>
            <p:ph type="title"/>
          </p:nvPr>
        </p:nvSpPr>
        <p:spPr/>
        <p:txBody>
          <a:bodyPr/>
          <a:lstStyle/>
          <a:p>
            <a:r>
              <a:rPr lang="en-US" dirty="0"/>
              <a:t>Click to edit</a:t>
            </a:r>
          </a:p>
        </p:txBody>
      </p:sp>
      <p:sp>
        <p:nvSpPr>
          <p:cNvPr id="3" name="Picture Placeholder 2">
            <a:extLst>
              <a:ext uri="{FF2B5EF4-FFF2-40B4-BE49-F238E27FC236}">
                <a16:creationId xmlns:a16="http://schemas.microsoft.com/office/drawing/2014/main" id="{CB21EA68-2B0A-7648-9710-0081FFDD7D68}"/>
              </a:ext>
            </a:extLst>
          </p:cNvPr>
          <p:cNvSpPr>
            <a:spLocks noGrp="1" noChangeAspect="1"/>
          </p:cNvSpPr>
          <p:nvPr>
            <p:ph type="pic" idx="13"/>
          </p:nvPr>
        </p:nvSpPr>
        <p:spPr>
          <a:xfrm>
            <a:off x="0" y="1066800"/>
            <a:ext cx="12192000" cy="5791200"/>
          </a:xfrm>
          <a:prstGeom prst="rect">
            <a:avLst/>
          </a:prstGeom>
          <a:solidFill>
            <a:schemeClr val="bg2">
              <a:lumMod val="75000"/>
            </a:schemeClr>
          </a:solidFill>
          <a:ln>
            <a:noFill/>
          </a:ln>
        </p:spPr>
        <p:txBody>
          <a:bodyPr anchor="t">
            <a:normAutofit/>
          </a:bodyPr>
          <a:lstStyle>
            <a:lvl1pPr marL="0" indent="0" algn="ctr">
              <a:buNone/>
              <a:defRPr sz="1600" b="0" i="0">
                <a:solidFill>
                  <a:schemeClr val="bg1"/>
                </a:solidFill>
                <a:latin typeface="Arial" charset="0"/>
                <a:ea typeface="Arial" charset="0"/>
                <a:cs typeface="Arial"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276045891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and 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4248912" cy="590931"/>
          </a:xfrm>
        </p:spPr>
        <p:txBody>
          <a:bodyPr/>
          <a:lstStyle/>
          <a:p>
            <a:r>
              <a:rPr lang="en-US" dirty="0"/>
              <a:t>Click to edit</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424891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hart Placeholder 2">
            <a:extLst>
              <a:ext uri="{FF2B5EF4-FFF2-40B4-BE49-F238E27FC236}">
                <a16:creationId xmlns:a16="http://schemas.microsoft.com/office/drawing/2014/main" id="{7B782143-2792-E14B-AE51-0FFA9028EB8A}"/>
              </a:ext>
            </a:extLst>
          </p:cNvPr>
          <p:cNvSpPr>
            <a:spLocks noGrp="1"/>
          </p:cNvSpPr>
          <p:nvPr>
            <p:ph type="chart" sz="quarter" idx="16"/>
          </p:nvPr>
        </p:nvSpPr>
        <p:spPr>
          <a:xfrm>
            <a:off x="5161935" y="1976285"/>
            <a:ext cx="6325152" cy="3967316"/>
          </a:xfrm>
          <a:prstGeom prst="rect">
            <a:avLst/>
          </a:prstGeom>
          <a:solidFill>
            <a:schemeClr val="bg2">
              <a:lumMod val="75000"/>
            </a:schemeClr>
          </a:solidFill>
          <a:ln>
            <a:noFill/>
          </a:ln>
        </p:spPr>
        <p:style>
          <a:lnRef idx="1">
            <a:schemeClr val="accent3"/>
          </a:lnRef>
          <a:fillRef idx="2">
            <a:schemeClr val="accent3"/>
          </a:fillRef>
          <a:effectRef idx="1">
            <a:schemeClr val="accent3"/>
          </a:effectRef>
          <a:fontRef idx="none"/>
        </p:style>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aseline="0">
                <a:solidFill>
                  <a:schemeClr val="bg1"/>
                </a:solidFill>
                <a:latin typeface="Arial" charset="0"/>
                <a:ea typeface="Arial" charset="0"/>
                <a:cs typeface="Arial" charset="0"/>
              </a:defRPr>
            </a:lvl1pPr>
          </a:lstStyle>
          <a:p>
            <a:endParaRPr lang="en-US" dirty="0"/>
          </a:p>
          <a:p>
            <a:r>
              <a:rPr lang="en-US" dirty="0"/>
              <a:t>Drag chart to placeholder or click icon to add chart</a:t>
            </a:r>
          </a:p>
          <a:p>
            <a:endParaRPr lang="en-US" dirty="0"/>
          </a:p>
        </p:txBody>
      </p:sp>
    </p:spTree>
    <p:extLst>
      <p:ext uri="{BB962C8B-B14F-4D97-AF65-F5344CB8AC3E}">
        <p14:creationId xmlns:p14="http://schemas.microsoft.com/office/powerpoint/2010/main" val="612494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0" hasCustomPrompt="1"/>
          </p:nvPr>
        </p:nvSpPr>
        <p:spPr>
          <a:xfrm>
            <a:off x="658368" y="3968496"/>
            <a:ext cx="6638544" cy="1650381"/>
          </a:xfrm>
          <a:prstGeom prst="rect">
            <a:avLst/>
          </a:prstGeom>
        </p:spPr>
        <p:txBody>
          <a:bodyPr lIns="0">
            <a:noAutofit/>
          </a:bodyPr>
          <a:lstStyle>
            <a:lvl1pPr marL="0" indent="0">
              <a:buNone/>
              <a:defRPr sz="2800" b="0" i="0">
                <a:solidFill>
                  <a:schemeClr val="bg1"/>
                </a:solidFill>
                <a:latin typeface="+mn-lt"/>
                <a:ea typeface="Georgia" charset="0"/>
                <a:cs typeface="Georgia" charset="0"/>
              </a:defRPr>
            </a:lvl1pPr>
          </a:lstStyle>
          <a:p>
            <a:pPr lvl="0"/>
            <a:r>
              <a:rPr lang="en-US" dirty="0"/>
              <a:t>Sub-topic</a:t>
            </a:r>
          </a:p>
        </p:txBody>
      </p:sp>
      <p:sp>
        <p:nvSpPr>
          <p:cNvPr id="14" name="Title 1"/>
          <p:cNvSpPr>
            <a:spLocks noGrp="1"/>
          </p:cNvSpPr>
          <p:nvPr>
            <p:ph type="ctrTitle" hasCustomPrompt="1"/>
          </p:nvPr>
        </p:nvSpPr>
        <p:spPr>
          <a:xfrm>
            <a:off x="658368" y="1490472"/>
            <a:ext cx="6638544" cy="2386584"/>
          </a:xfrm>
          <a:prstGeom prst="rect">
            <a:avLst/>
          </a:prstGeom>
          <a:ln>
            <a:noFill/>
          </a:ln>
        </p:spPr>
        <p:txBody>
          <a:bodyPr lIns="0" anchor="b">
            <a:noAutofit/>
          </a:bodyPr>
          <a:lstStyle>
            <a:lvl1pPr algn="l">
              <a:lnSpc>
                <a:spcPts val="5800"/>
              </a:lnSpc>
              <a:defRPr sz="6000" b="1" i="0" cap="all" baseline="0">
                <a:solidFill>
                  <a:schemeClr val="bg1"/>
                </a:solidFill>
                <a:latin typeface="Arial" charset="0"/>
                <a:ea typeface="Arial" charset="0"/>
                <a:cs typeface="Arial" charset="0"/>
              </a:defRPr>
            </a:lvl1pPr>
          </a:lstStyle>
          <a:p>
            <a:r>
              <a:rPr lang="en-US" dirty="0"/>
              <a:t>Presentation</a:t>
            </a:r>
            <a:br>
              <a:rPr lang="en-US" dirty="0"/>
            </a:br>
            <a:r>
              <a:rPr lang="en-US" dirty="0"/>
              <a:t>Title</a:t>
            </a:r>
          </a:p>
        </p:txBody>
      </p:sp>
      <p:pic>
        <p:nvPicPr>
          <p:cNvPr id="8" name="Picture 7" descr="University at Buffalo, The State University of New York logo">
            <a:extLst>
              <a:ext uri="{FF2B5EF4-FFF2-40B4-BE49-F238E27FC236}">
                <a16:creationId xmlns:a16="http://schemas.microsoft.com/office/drawing/2014/main" id="{9C7DE7FF-FD86-434E-91D5-DF1AA23EE75F}"/>
              </a:ext>
            </a:extLst>
          </p:cNvPr>
          <p:cNvPicPr>
            <a:picLocks noChangeAspect="1"/>
          </p:cNvPicPr>
          <p:nvPr userDrawn="1"/>
        </p:nvPicPr>
        <p:blipFill>
          <a:blip r:embed="rId3"/>
          <a:stretch>
            <a:fillRect/>
          </a:stretch>
        </p:blipFill>
        <p:spPr>
          <a:xfrm>
            <a:off x="660402" y="6041329"/>
            <a:ext cx="4800595" cy="355823"/>
          </a:xfrm>
          <a:prstGeom prst="rect">
            <a:avLst/>
          </a:prstGeom>
        </p:spPr>
      </p:pic>
    </p:spTree>
    <p:extLst>
      <p:ext uri="{BB962C8B-B14F-4D97-AF65-F5344CB8AC3E}">
        <p14:creationId xmlns:p14="http://schemas.microsoft.com/office/powerpoint/2010/main" val="3910948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Autofit/>
          </a:bodyPr>
          <a:lstStyle>
            <a:lvl1pPr algn="l">
              <a:lnSpc>
                <a:spcPts val="5800"/>
              </a:lnSpc>
              <a:defRPr sz="6000" b="1" i="0" cap="all" baseline="0">
                <a:solidFill>
                  <a:schemeClr val="bg1"/>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Autofit/>
          </a:bodyPr>
          <a:lstStyle>
            <a:lvl1pPr marL="0" indent="0" algn="l">
              <a:buNone/>
              <a:defRPr sz="2800" b="0" baseline="0">
                <a:solidFill>
                  <a:schemeClr val="bg1"/>
                </a:solidFill>
                <a:latin typeface="+mn-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University at Buffalo, The State University of New York logo"/>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55600" y="321146"/>
            <a:ext cx="4800600" cy="356029"/>
          </a:xfrm>
          <a:prstGeom prst="rect">
            <a:avLst/>
          </a:prstGeom>
        </p:spPr>
      </p:pic>
    </p:spTree>
    <p:extLst>
      <p:ext uri="{BB962C8B-B14F-4D97-AF65-F5344CB8AC3E}">
        <p14:creationId xmlns:p14="http://schemas.microsoft.com/office/powerpoint/2010/main" val="2527521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658368" y="1490663"/>
            <a:ext cx="6638544" cy="2387600"/>
          </a:xfrm>
          <a:prstGeom prst="rect">
            <a:avLst/>
          </a:prstGeom>
          <a:ln>
            <a:noFill/>
          </a:ln>
        </p:spPr>
        <p:txBody>
          <a:bodyPr lIns="0" anchor="b">
            <a:noAutofit/>
          </a:bodyPr>
          <a:lstStyle>
            <a:lvl1pPr algn="l">
              <a:lnSpc>
                <a:spcPts val="5800"/>
              </a:lnSpc>
              <a:defRPr sz="6000" b="1" i="0" cap="all" baseline="0">
                <a:solidFill>
                  <a:schemeClr val="tx2"/>
                </a:solidFill>
                <a:latin typeface="Arial" charset="0"/>
                <a:ea typeface="Arial" charset="0"/>
                <a:cs typeface="Arial" charset="0"/>
              </a:defRPr>
            </a:lvl1pPr>
          </a:lstStyle>
          <a:p>
            <a:r>
              <a:rPr lang="en-US" dirty="0"/>
              <a:t>DIVIDER SLIDE</a:t>
            </a:r>
          </a:p>
        </p:txBody>
      </p:sp>
      <p:sp>
        <p:nvSpPr>
          <p:cNvPr id="6" name="Subtitle 2"/>
          <p:cNvSpPr>
            <a:spLocks noGrp="1"/>
          </p:cNvSpPr>
          <p:nvPr>
            <p:ph type="subTitle" idx="1" hasCustomPrompt="1"/>
          </p:nvPr>
        </p:nvSpPr>
        <p:spPr>
          <a:xfrm>
            <a:off x="658368" y="3970337"/>
            <a:ext cx="6638544" cy="2212976"/>
          </a:xfrm>
          <a:prstGeom prst="rect">
            <a:avLst/>
          </a:prstGeom>
          <a:ln>
            <a:noFill/>
          </a:ln>
        </p:spPr>
        <p:txBody>
          <a:bodyPr lIns="0">
            <a:noAutofit/>
          </a:bodyPr>
          <a:lstStyle>
            <a:lvl1pPr marL="0" indent="0" algn="l">
              <a:buNone/>
              <a:defRPr sz="2800" b="0" baseline="0">
                <a:solidFill>
                  <a:schemeClr val="tx1"/>
                </a:solidFill>
                <a:latin typeface="+mn-lt"/>
                <a:ea typeface="Georgia" charset="0"/>
                <a:cs typeface="Georgia"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Section title</a:t>
            </a:r>
          </a:p>
        </p:txBody>
      </p:sp>
      <p:pic>
        <p:nvPicPr>
          <p:cNvPr id="7" name="Picture 6" descr="University at Buffalo, The State University of New York logo"/>
          <p:cNvPicPr>
            <a:picLocks noChangeAspect="1"/>
          </p:cNvPicPr>
          <p:nvPr userDrawn="1"/>
        </p:nvPicPr>
        <p:blipFill>
          <a:blip r:embed="rId3"/>
          <a:stretch>
            <a:fillRect/>
          </a:stretch>
        </p:blipFill>
        <p:spPr>
          <a:xfrm>
            <a:off x="355600" y="321249"/>
            <a:ext cx="4800600" cy="355823"/>
          </a:xfrm>
          <a:prstGeom prst="rect">
            <a:avLst/>
          </a:prstGeom>
        </p:spPr>
      </p:pic>
    </p:spTree>
    <p:extLst>
      <p:ext uri="{BB962C8B-B14F-4D97-AF65-F5344CB8AC3E}">
        <p14:creationId xmlns:p14="http://schemas.microsoft.com/office/powerpoint/2010/main" val="2079564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6951472" cy="59093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695147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2402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ullet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049F-7F34-5D48-8F72-755B85F3E737}"/>
              </a:ext>
            </a:extLst>
          </p:cNvPr>
          <p:cNvSpPr>
            <a:spLocks noGrp="1"/>
          </p:cNvSpPr>
          <p:nvPr>
            <p:ph type="title"/>
          </p:nvPr>
        </p:nvSpPr>
        <p:spPr>
          <a:xfrm>
            <a:off x="566928" y="1499616"/>
            <a:ext cx="6951472" cy="590931"/>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5EC46810-DD61-C649-9461-59FA66CD210E}"/>
              </a:ext>
            </a:extLst>
          </p:cNvPr>
          <p:cNvSpPr>
            <a:spLocks noGrp="1"/>
          </p:cNvSpPr>
          <p:nvPr>
            <p:ph idx="1"/>
          </p:nvPr>
        </p:nvSpPr>
        <p:spPr>
          <a:xfrm>
            <a:off x="566928" y="2185416"/>
            <a:ext cx="6951472" cy="396824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832199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itle and Doub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52B2E-D090-724F-8681-FBE0CDA2F117}"/>
              </a:ext>
            </a:extLst>
          </p:cNvPr>
          <p:cNvSpPr>
            <a:spLocks noGrp="1"/>
          </p:cNvSpPr>
          <p:nvPr>
            <p:ph type="title"/>
          </p:nvPr>
        </p:nvSpPr>
        <p:spPr>
          <a:xfrm>
            <a:off x="566928" y="1499616"/>
            <a:ext cx="10515600" cy="590931"/>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E559530-982F-0F4F-B296-9DB2F44D8051}"/>
              </a:ext>
            </a:extLst>
          </p:cNvPr>
          <p:cNvSpPr>
            <a:spLocks noGrp="1"/>
          </p:cNvSpPr>
          <p:nvPr>
            <p:ph sz="half" idx="1"/>
          </p:nvPr>
        </p:nvSpPr>
        <p:spPr>
          <a:xfrm>
            <a:off x="566928" y="2185416"/>
            <a:ext cx="4500372" cy="3948684"/>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890367C6-4AC8-9C47-BDFA-A5613CF90E15}"/>
              </a:ext>
            </a:extLst>
          </p:cNvPr>
          <p:cNvSpPr>
            <a:spLocks noGrp="1"/>
          </p:cNvSpPr>
          <p:nvPr>
            <p:ph sz="half" idx="2"/>
          </p:nvPr>
        </p:nvSpPr>
        <p:spPr>
          <a:xfrm>
            <a:off x="5410200" y="2185416"/>
            <a:ext cx="4498848" cy="395020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9462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5C5C1-32E2-374C-809B-D54BEC11EB3F}"/>
              </a:ext>
            </a:extLst>
          </p:cNvPr>
          <p:cNvSpPr>
            <a:spLocks noGrp="1"/>
          </p:cNvSpPr>
          <p:nvPr>
            <p:ph type="title"/>
          </p:nvPr>
        </p:nvSpPr>
        <p:spPr>
          <a:xfrm>
            <a:off x="566928" y="1499616"/>
            <a:ext cx="10515600" cy="590931"/>
          </a:xfrm>
        </p:spPr>
        <p:txBody>
          <a:bodyPr>
            <a:spAutoFit/>
          </a:bodyPr>
          <a:lstStyle/>
          <a:p>
            <a:r>
              <a:rPr lang="en-US" dirty="0"/>
              <a:t>Click to edit Master title style</a:t>
            </a:r>
          </a:p>
        </p:txBody>
      </p:sp>
      <p:sp>
        <p:nvSpPr>
          <p:cNvPr id="3" name="Text Placeholder 2">
            <a:extLst>
              <a:ext uri="{FF2B5EF4-FFF2-40B4-BE49-F238E27FC236}">
                <a16:creationId xmlns:a16="http://schemas.microsoft.com/office/drawing/2014/main" id="{9798817A-73B4-F340-8D0E-FB813E55F799}"/>
              </a:ext>
            </a:extLst>
          </p:cNvPr>
          <p:cNvSpPr>
            <a:spLocks noGrp="1"/>
          </p:cNvSpPr>
          <p:nvPr>
            <p:ph type="body" idx="1" hasCustomPrompt="1"/>
          </p:nvPr>
        </p:nvSpPr>
        <p:spPr>
          <a:xfrm>
            <a:off x="566928" y="2185416"/>
            <a:ext cx="5138928" cy="393192"/>
          </a:xfrm>
        </p:spPr>
        <p:txBody>
          <a:bodyPr anchor="t" anchorCtr="0">
            <a:spAutoFit/>
          </a:bodyPr>
          <a:lstStyle>
            <a:lvl1pPr marL="0" indent="0">
              <a:buNone/>
              <a:defRPr sz="16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B5126641-0094-3D49-865E-3DB9ECAC43C4}"/>
              </a:ext>
            </a:extLst>
          </p:cNvPr>
          <p:cNvSpPr>
            <a:spLocks noGrp="1"/>
          </p:cNvSpPr>
          <p:nvPr>
            <p:ph sz="half" idx="2"/>
          </p:nvPr>
        </p:nvSpPr>
        <p:spPr>
          <a:xfrm>
            <a:off x="566928" y="2593340"/>
            <a:ext cx="5140515" cy="3535744"/>
          </a:xfrm>
        </p:spPr>
        <p:txBody>
          <a:bodyPr/>
          <a:lstStyle>
            <a:lvl1pPr marL="285750" indent="-285750">
              <a:buClr>
                <a:schemeClr val="tx2"/>
              </a:buClr>
              <a:buSzPct val="120000"/>
              <a:buFont typeface="Arial" panose="020B0604020202020204" pitchFamily="34" charset="0"/>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6E11705-25F9-194A-9D2F-C9FEEA3A5744}"/>
              </a:ext>
            </a:extLst>
          </p:cNvPr>
          <p:cNvSpPr>
            <a:spLocks noGrp="1"/>
          </p:cNvSpPr>
          <p:nvPr>
            <p:ph type="body" sz="quarter" idx="3" hasCustomPrompt="1"/>
          </p:nvPr>
        </p:nvSpPr>
        <p:spPr>
          <a:xfrm>
            <a:off x="6172200" y="2185416"/>
            <a:ext cx="5138928" cy="394980"/>
          </a:xfrm>
        </p:spPr>
        <p:txBody>
          <a:bodyPr anchor="t" anchorCtr="0">
            <a:spAutoFit/>
          </a:bodyPr>
          <a:lstStyle>
            <a:lvl1pPr marL="0" indent="0">
              <a:buNone/>
              <a:defRPr sz="1600" b="1"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D978716-6004-6344-B5D2-C780B062C9CF}"/>
              </a:ext>
            </a:extLst>
          </p:cNvPr>
          <p:cNvSpPr>
            <a:spLocks noGrp="1"/>
          </p:cNvSpPr>
          <p:nvPr>
            <p:ph sz="quarter" idx="4"/>
          </p:nvPr>
        </p:nvSpPr>
        <p:spPr>
          <a:xfrm>
            <a:off x="6172200" y="2590800"/>
            <a:ext cx="5138928" cy="3538728"/>
          </a:xfrm>
        </p:spPr>
        <p:txBody>
          <a:bodyPr/>
          <a:lstStyle>
            <a:lvl1pPr marL="285750" indent="-285750">
              <a:buClr>
                <a:schemeClr val="tx2"/>
              </a:buClr>
              <a:buSzPct val="120000"/>
              <a:buFont typeface="Arial" panose="020B0604020202020204" pitchFamily="34" charset="0"/>
              <a:buChar cha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4844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A2439-3BDA-DB47-AA02-5590274D40F8}"/>
              </a:ext>
            </a:extLst>
          </p:cNvPr>
          <p:cNvSpPr>
            <a:spLocks noGrp="1"/>
          </p:cNvSpPr>
          <p:nvPr>
            <p:ph type="title"/>
          </p:nvPr>
        </p:nvSpPr>
        <p:spPr/>
        <p:txBody>
          <a:bodyPr>
            <a:spAutoFit/>
          </a:bodyPr>
          <a:lstStyle/>
          <a:p>
            <a:r>
              <a:rPr lang="en-US" dirty="0"/>
              <a:t>Click to edit Master title style</a:t>
            </a:r>
          </a:p>
        </p:txBody>
      </p:sp>
    </p:spTree>
    <p:extLst>
      <p:ext uri="{BB962C8B-B14F-4D97-AF65-F5344CB8AC3E}">
        <p14:creationId xmlns:p14="http://schemas.microsoft.com/office/powerpoint/2010/main" val="1209253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1614BA-85C5-BA49-A402-F7BCCCDB2C4F}"/>
              </a:ext>
            </a:extLst>
          </p:cNvPr>
          <p:cNvSpPr>
            <a:spLocks noGrp="1"/>
          </p:cNvSpPr>
          <p:nvPr>
            <p:ph type="title"/>
          </p:nvPr>
        </p:nvSpPr>
        <p:spPr>
          <a:xfrm>
            <a:off x="566928" y="1499616"/>
            <a:ext cx="10515600" cy="590931"/>
          </a:xfrm>
          <a:prstGeom prst="rect">
            <a:avLst/>
          </a:prstGeom>
        </p:spPr>
        <p:txBody>
          <a:bodyPr vert="horz" lIns="91440" tIns="45720" rIns="91440" bIns="45720" rtlCol="0" anchor="b" anchorCtr="0">
            <a:spAutoFit/>
          </a:bodyPr>
          <a:lstStyle/>
          <a:p>
            <a:r>
              <a:rPr lang="en-US" dirty="0"/>
              <a:t>Click to edit Master title style</a:t>
            </a:r>
          </a:p>
        </p:txBody>
      </p:sp>
      <p:sp>
        <p:nvSpPr>
          <p:cNvPr id="3" name="Text Placeholder 2">
            <a:extLst>
              <a:ext uri="{FF2B5EF4-FFF2-40B4-BE49-F238E27FC236}">
                <a16:creationId xmlns:a16="http://schemas.microsoft.com/office/drawing/2014/main" id="{C6A66ADF-AEA5-DC4B-841D-168372B891D6}"/>
              </a:ext>
            </a:extLst>
          </p:cNvPr>
          <p:cNvSpPr>
            <a:spLocks noGrp="1"/>
          </p:cNvSpPr>
          <p:nvPr>
            <p:ph type="body" idx="1"/>
          </p:nvPr>
        </p:nvSpPr>
        <p:spPr>
          <a:xfrm>
            <a:off x="566928" y="2185416"/>
            <a:ext cx="10515600" cy="3968249"/>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descr="University at Buffalo, The State University of New York logo">
            <a:extLst>
              <a:ext uri="{FF2B5EF4-FFF2-40B4-BE49-F238E27FC236}">
                <a16:creationId xmlns:a16="http://schemas.microsoft.com/office/drawing/2014/main" id="{27B0F206-4721-B742-B71F-C0AADA23A984}"/>
              </a:ext>
            </a:extLst>
          </p:cNvPr>
          <p:cNvPicPr>
            <a:picLocks noChangeAspect="1"/>
          </p:cNvPicPr>
          <p:nvPr userDrawn="1"/>
        </p:nvPicPr>
        <p:blipFill>
          <a:blip r:embed="rId17"/>
          <a:stretch>
            <a:fillRect/>
          </a:stretch>
        </p:blipFill>
        <p:spPr>
          <a:xfrm>
            <a:off x="355600" y="321249"/>
            <a:ext cx="4800600" cy="355823"/>
          </a:xfrm>
          <a:prstGeom prst="rect">
            <a:avLst/>
          </a:prstGeom>
        </p:spPr>
      </p:pic>
      <p:sp>
        <p:nvSpPr>
          <p:cNvPr id="7" name="Footer Placeholder 4">
            <a:extLst>
              <a:ext uri="{FF2B5EF4-FFF2-40B4-BE49-F238E27FC236}">
                <a16:creationId xmlns:a16="http://schemas.microsoft.com/office/drawing/2014/main" id="{D439930E-F253-DE46-B952-3E0957740773}"/>
              </a:ext>
            </a:extLst>
          </p:cNvPr>
          <p:cNvSpPr txBox="1">
            <a:spLocks/>
          </p:cNvSpPr>
          <p:nvPr userDrawn="1"/>
        </p:nvSpPr>
        <p:spPr>
          <a:xfrm>
            <a:off x="6938176" y="6319774"/>
            <a:ext cx="41148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B53C135-CEC6-A548-8917-8F7FEB82358B}" type="slidenum">
              <a:rPr lang="en-US" b="1" smtClean="0"/>
              <a:pPr/>
              <a:t>‹#›</a:t>
            </a:fld>
            <a:endParaRPr lang="en-US" b="1" dirty="0"/>
          </a:p>
        </p:txBody>
      </p:sp>
    </p:spTree>
    <p:extLst>
      <p:ext uri="{BB962C8B-B14F-4D97-AF65-F5344CB8AC3E}">
        <p14:creationId xmlns:p14="http://schemas.microsoft.com/office/powerpoint/2010/main" val="2937971482"/>
      </p:ext>
    </p:extLst>
  </p:cSld>
  <p:clrMap bg1="lt1" tx1="dk1" bg2="lt2" tx2="dk2" accent1="accent1" accent2="accent2" accent3="accent3" accent4="accent4" accent5="accent5" accent6="accent6" hlink="hlink" folHlink="folHlink"/>
  <p:sldLayoutIdLst>
    <p:sldLayoutId id="2147483662" r:id="rId1"/>
    <p:sldLayoutId id="2147483668" r:id="rId2"/>
    <p:sldLayoutId id="2147483663" r:id="rId3"/>
    <p:sldLayoutId id="2147483669" r:id="rId4"/>
    <p:sldLayoutId id="2147483650" r:id="rId5"/>
    <p:sldLayoutId id="2147483664" r:id="rId6"/>
    <p:sldLayoutId id="2147483652" r:id="rId7"/>
    <p:sldLayoutId id="2147483653" r:id="rId8"/>
    <p:sldLayoutId id="2147483654" r:id="rId9"/>
    <p:sldLayoutId id="2147483655" r:id="rId10"/>
    <p:sldLayoutId id="2147483665" r:id="rId11"/>
    <p:sldLayoutId id="2147483666" r:id="rId12"/>
    <p:sldLayoutId id="2147483660" r:id="rId13"/>
    <p:sldLayoutId id="2147483667" r:id="rId14"/>
  </p:sldLayoutIdLst>
  <p:hf hdr="0" dt="0"/>
  <p:txStyles>
    <p:titleStyle>
      <a:lvl1pPr algn="l" defTabSz="914400" rtl="0" eaLnBrk="1" latinLnBrk="0" hangingPunct="1">
        <a:lnSpc>
          <a:spcPct val="90000"/>
        </a:lnSpc>
        <a:spcBef>
          <a:spcPct val="0"/>
        </a:spcBef>
        <a:buNone/>
        <a:defRPr sz="3600" b="0" i="0" kern="1200">
          <a:solidFill>
            <a:schemeClr val="tx2"/>
          </a:solidFill>
          <a:latin typeface="+mj-lt"/>
          <a:ea typeface="+mj-ea"/>
          <a:cs typeface="+mj-cs"/>
        </a:defRPr>
      </a:lvl1pPr>
    </p:titleStyle>
    <p:bodyStyle>
      <a:lvl1pPr marL="228600" indent="-228600" algn="l" defTabSz="914400"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2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4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http://www.myub.buffalo.edu/" TargetMode="External"/><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CC3B0B-7442-FD65-3815-87FC18F465E7}"/>
              </a:ext>
            </a:extLst>
          </p:cNvPr>
          <p:cNvSpPr>
            <a:spLocks noGrp="1"/>
          </p:cNvSpPr>
          <p:nvPr>
            <p:ph type="ctrTitle"/>
          </p:nvPr>
        </p:nvSpPr>
        <p:spPr>
          <a:xfrm>
            <a:off x="658368" y="2018007"/>
            <a:ext cx="6638544" cy="2386584"/>
          </a:xfrm>
        </p:spPr>
        <p:txBody>
          <a:bodyPr/>
          <a:lstStyle/>
          <a:p>
            <a:r>
              <a:rPr lang="en-US" cap="none" dirty="0"/>
              <a:t>HOW TO VIEW AND PAY THE </a:t>
            </a:r>
            <a:r>
              <a:rPr lang="en-US" cap="none" dirty="0" err="1"/>
              <a:t>eBILL</a:t>
            </a:r>
            <a:endParaRPr lang="en-US" cap="none" dirty="0"/>
          </a:p>
        </p:txBody>
      </p:sp>
      <p:sp>
        <p:nvSpPr>
          <p:cNvPr id="2" name="Text Placeholder 1">
            <a:extLst>
              <a:ext uri="{FF2B5EF4-FFF2-40B4-BE49-F238E27FC236}">
                <a16:creationId xmlns:a16="http://schemas.microsoft.com/office/drawing/2014/main" id="{E52E51EC-7BC7-D027-F623-DC891E5C310F}"/>
              </a:ext>
            </a:extLst>
          </p:cNvPr>
          <p:cNvSpPr>
            <a:spLocks noGrp="1"/>
          </p:cNvSpPr>
          <p:nvPr>
            <p:ph type="body" sz="quarter" idx="10"/>
          </p:nvPr>
        </p:nvSpPr>
        <p:spPr>
          <a:xfrm>
            <a:off x="658368" y="4496031"/>
            <a:ext cx="6638544" cy="1650381"/>
          </a:xfrm>
        </p:spPr>
        <p:txBody>
          <a:bodyPr/>
          <a:lstStyle/>
          <a:p>
            <a:pPr>
              <a:spcBef>
                <a:spcPts val="0"/>
              </a:spcBef>
            </a:pPr>
            <a:r>
              <a:rPr lang="en-US" b="1" i="1" dirty="0">
                <a:solidFill>
                  <a:schemeClr val="bg1"/>
                </a:solidFill>
                <a:latin typeface="Georgia" panose="02040502050405020303" pitchFamily="18" charset="0"/>
              </a:rPr>
              <a:t>Student Accounts</a:t>
            </a:r>
          </a:p>
          <a:p>
            <a:endParaRPr lang="en-US" dirty="0"/>
          </a:p>
        </p:txBody>
      </p:sp>
    </p:spTree>
    <p:extLst>
      <p:ext uri="{BB962C8B-B14F-4D97-AF65-F5344CB8AC3E}">
        <p14:creationId xmlns:p14="http://schemas.microsoft.com/office/powerpoint/2010/main" val="14964136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99616"/>
            <a:ext cx="8119872" cy="590931"/>
          </a:xfrm>
        </p:spPr>
        <p:txBody>
          <a:bodyPr/>
          <a:lstStyle/>
          <a:p>
            <a:r>
              <a:rPr lang="en-US" b="1" dirty="0"/>
              <a:t>WHAT TO EXPECT ON YOUR eBill</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7" y="2175891"/>
            <a:ext cx="7834123" cy="3968249"/>
          </a:xfrm>
        </p:spPr>
        <p:txBody>
          <a:bodyPr/>
          <a:lstStyle/>
          <a:p>
            <a:pPr marL="0" indent="0">
              <a:buNone/>
            </a:pPr>
            <a:r>
              <a:rPr lang="en-US" sz="2000" b="1" dirty="0">
                <a:solidFill>
                  <a:srgbClr val="990000"/>
                </a:solidFill>
                <a:latin typeface="Arial" panose="020B0604020202020204" pitchFamily="34" charset="0"/>
                <a:cs typeface="Arial" panose="020B0604020202020204" pitchFamily="34" charset="0"/>
              </a:rPr>
              <a:t>PAYMENTS AND ANTICIPATED FINANCIAL AID</a:t>
            </a:r>
            <a:r>
              <a:rPr lang="en-US" sz="1800" b="1" dirty="0">
                <a:solidFill>
                  <a:srgbClr val="990000"/>
                </a:solidFill>
                <a:latin typeface="Arial" panose="020B0604020202020204" pitchFamily="34" charset="0"/>
                <a:cs typeface="Arial" panose="020B0604020202020204" pitchFamily="34" charset="0"/>
              </a:rPr>
              <a:t> </a:t>
            </a:r>
          </a:p>
          <a:p>
            <a:r>
              <a:rPr lang="en-US" sz="1800" dirty="0">
                <a:solidFill>
                  <a:schemeClr val="tx1"/>
                </a:solidFill>
                <a:latin typeface="Arial" panose="020B0604020202020204" pitchFamily="34" charset="0"/>
                <a:cs typeface="Arial" panose="020B0604020202020204" pitchFamily="34" charset="0"/>
              </a:rPr>
              <a:t>Tuition </a:t>
            </a:r>
            <a:r>
              <a:rPr lang="en-US" dirty="0">
                <a:latin typeface="Arial" panose="020B0604020202020204" pitchFamily="34" charset="0"/>
                <a:cs typeface="Arial" panose="020B0604020202020204" pitchFamily="34" charset="0"/>
              </a:rPr>
              <a:t>and housing </a:t>
            </a:r>
            <a:r>
              <a:rPr lang="en-US" b="1" dirty="0">
                <a:latin typeface="Arial" panose="020B0604020202020204" pitchFamily="34" charset="0"/>
                <a:cs typeface="Arial" panose="020B0604020202020204" pitchFamily="34" charset="0"/>
              </a:rPr>
              <a:t>deposits will be deducted </a:t>
            </a:r>
          </a:p>
          <a:p>
            <a:r>
              <a:rPr lang="en-US" sz="1800" b="1" dirty="0">
                <a:solidFill>
                  <a:schemeClr val="tx1"/>
                </a:solidFill>
                <a:latin typeface="Arial" panose="020B0604020202020204" pitchFamily="34" charset="0"/>
                <a:cs typeface="Arial" panose="020B0604020202020204" pitchFamily="34" charset="0"/>
              </a:rPr>
              <a:t>Anticipated aid will be deducted </a:t>
            </a:r>
            <a:r>
              <a:rPr lang="en-US" sz="1800" dirty="0">
                <a:solidFill>
                  <a:schemeClr val="tx1"/>
                </a:solidFill>
                <a:latin typeface="Arial" panose="020B0604020202020204" pitchFamily="34" charset="0"/>
                <a:cs typeface="Arial" panose="020B0604020202020204" pitchFamily="34" charset="0"/>
              </a:rPr>
              <a:t>to calculate amount due</a:t>
            </a:r>
          </a:p>
          <a:p>
            <a:pPr lvl="1"/>
            <a:r>
              <a:rPr lang="en-US" dirty="0">
                <a:latin typeface="Arial" panose="020B0604020202020204" pitchFamily="34" charset="0"/>
                <a:cs typeface="Arial" panose="020B0604020202020204" pitchFamily="34" charset="0"/>
              </a:rPr>
              <a:t>Must complete To-Do List items for aid to show on eBill</a:t>
            </a:r>
          </a:p>
          <a:p>
            <a:pPr lvl="1"/>
            <a:r>
              <a:rPr lang="en-US" dirty="0">
                <a:solidFill>
                  <a:schemeClr val="tx1"/>
                </a:solidFill>
                <a:latin typeface="Arial" panose="020B0604020202020204" pitchFamily="34" charset="0"/>
                <a:cs typeface="Arial" panose="020B0604020202020204" pitchFamily="34" charset="0"/>
              </a:rPr>
              <a:t>If aid is canceled due to ineligibly, might result in a balance </a:t>
            </a:r>
          </a:p>
          <a:p>
            <a:pPr lvl="1"/>
            <a:r>
              <a:rPr lang="en-US" dirty="0">
                <a:solidFill>
                  <a:schemeClr val="tx1"/>
                </a:solidFill>
                <a:latin typeface="Arial" panose="020B0604020202020204" pitchFamily="34" charset="0"/>
                <a:cs typeface="Arial" panose="020B0604020202020204" pitchFamily="34" charset="0"/>
              </a:rPr>
              <a:t>If missing expected aid on your eBill</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contact Financial Aid</a:t>
            </a:r>
            <a:endParaRPr lang="en-US" dirty="0">
              <a:solidFill>
                <a:schemeClr val="tx1"/>
              </a:solidFill>
              <a:latin typeface="Arial" panose="020B060402020202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id="{C49E937C-A254-D8B7-9CF4-23897CDAA54E}"/>
              </a:ext>
              <a:ext uri="{C183D7F6-B498-43B3-948B-1728B52AA6E4}">
                <adec:decorative xmlns:adec="http://schemas.microsoft.com/office/drawing/2017/decorative" val="1"/>
              </a:ext>
            </a:extLst>
          </p:cNvPr>
          <p:cNvCxnSpPr>
            <a:cxnSpLocks/>
          </p:cNvCxnSpPr>
          <p:nvPr/>
        </p:nvCxnSpPr>
        <p:spPr>
          <a:xfrm flipH="1">
            <a:off x="0" y="5706525"/>
            <a:ext cx="4114800" cy="0"/>
          </a:xfrm>
          <a:prstGeom prst="straightConnector1">
            <a:avLst/>
          </a:prstGeom>
          <a:ln w="20320">
            <a:solidFill>
              <a:schemeClr val="accent1"/>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10" name="Freeform 6">
            <a:extLst>
              <a:ext uri="{FF2B5EF4-FFF2-40B4-BE49-F238E27FC236}">
                <a16:creationId xmlns:a16="http://schemas.microsoft.com/office/drawing/2014/main" id="{70F38EFF-6E72-6F55-D91B-733325AE0AD9}"/>
              </a:ext>
              <a:ext uri="{C183D7F6-B498-43B3-948B-1728B52AA6E4}">
                <adec:decorative xmlns:adec="http://schemas.microsoft.com/office/drawing/2017/decorative" val="1"/>
              </a:ext>
            </a:extLst>
          </p:cNvPr>
          <p:cNvSpPr/>
          <p:nvPr/>
        </p:nvSpPr>
        <p:spPr>
          <a:xfrm>
            <a:off x="4324875" y="4835182"/>
            <a:ext cx="487198" cy="1796186"/>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11" name="Freeform 9">
            <a:extLst>
              <a:ext uri="{FF2B5EF4-FFF2-40B4-BE49-F238E27FC236}">
                <a16:creationId xmlns:a16="http://schemas.microsoft.com/office/drawing/2014/main" id="{61F7AECA-5178-4E87-8565-B7E7D0A29F15}"/>
              </a:ext>
              <a:ext uri="{C183D7F6-B498-43B3-948B-1728B52AA6E4}">
                <adec:decorative xmlns:adec="http://schemas.microsoft.com/office/drawing/2017/decorative" val="1"/>
              </a:ext>
            </a:extLst>
          </p:cNvPr>
          <p:cNvSpPr/>
          <p:nvPr/>
        </p:nvSpPr>
        <p:spPr>
          <a:xfrm rot="10800000">
            <a:off x="7913852" y="4821112"/>
            <a:ext cx="425484" cy="1810255"/>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12" name="TextBox 11">
            <a:extLst>
              <a:ext uri="{FF2B5EF4-FFF2-40B4-BE49-F238E27FC236}">
                <a16:creationId xmlns:a16="http://schemas.microsoft.com/office/drawing/2014/main" id="{F51DEAD2-3C90-C9B5-FE85-D23067D3D135}"/>
              </a:ext>
            </a:extLst>
          </p:cNvPr>
          <p:cNvSpPr txBox="1"/>
          <p:nvPr/>
        </p:nvSpPr>
        <p:spPr>
          <a:xfrm>
            <a:off x="4302613" y="4986999"/>
            <a:ext cx="4098437" cy="1569660"/>
          </a:xfrm>
          <a:prstGeom prst="rect">
            <a:avLst/>
          </a:prstGeom>
          <a:noFill/>
        </p:spPr>
        <p:txBody>
          <a:bodyPr wrap="square" rtlCol="0">
            <a:spAutoFit/>
          </a:bodyPr>
          <a:lstStyle/>
          <a:p>
            <a:pPr algn="ctr">
              <a:buClr>
                <a:srgbClr val="005BBB"/>
              </a:buClr>
            </a:pPr>
            <a:r>
              <a:rPr lang="en-US" sz="1600" dirty="0">
                <a:solidFill>
                  <a:srgbClr val="005BBB"/>
                </a:solidFill>
              </a:rPr>
              <a:t>Pay the amount due by due date to </a:t>
            </a:r>
          </a:p>
          <a:p>
            <a:pPr algn="ctr">
              <a:buClr>
                <a:srgbClr val="005BBB"/>
              </a:buClr>
            </a:pPr>
            <a:r>
              <a:rPr lang="en-US" sz="1600" b="1" dirty="0">
                <a:solidFill>
                  <a:srgbClr val="005BBB"/>
                </a:solidFill>
              </a:rPr>
              <a:t>avoid late payment fees</a:t>
            </a:r>
            <a:r>
              <a:rPr lang="en-US" sz="1600" dirty="0">
                <a:solidFill>
                  <a:srgbClr val="005BBB"/>
                </a:solidFill>
              </a:rPr>
              <a:t>. </a:t>
            </a:r>
          </a:p>
          <a:p>
            <a:pPr algn="ctr">
              <a:buClr>
                <a:srgbClr val="005BBB"/>
              </a:buClr>
            </a:pPr>
            <a:r>
              <a:rPr lang="en-US" sz="1600" dirty="0">
                <a:solidFill>
                  <a:srgbClr val="005BBB"/>
                </a:solidFill>
              </a:rPr>
              <a:t>Do </a:t>
            </a:r>
            <a:r>
              <a:rPr lang="en-US" sz="1600" b="1" dirty="0">
                <a:solidFill>
                  <a:srgbClr val="005BBB"/>
                </a:solidFill>
              </a:rPr>
              <a:t>not</a:t>
            </a:r>
            <a:r>
              <a:rPr lang="en-US" sz="1600" dirty="0">
                <a:solidFill>
                  <a:srgbClr val="005BBB"/>
                </a:solidFill>
              </a:rPr>
              <a:t> wait for a revised bill.</a:t>
            </a:r>
          </a:p>
          <a:p>
            <a:pPr algn="ctr">
              <a:buClr>
                <a:srgbClr val="005BBB"/>
              </a:buClr>
            </a:pPr>
            <a:br>
              <a:rPr lang="en-US" sz="1600" dirty="0">
                <a:solidFill>
                  <a:srgbClr val="005BBB"/>
                </a:solidFill>
              </a:rPr>
            </a:br>
            <a:r>
              <a:rPr lang="en-US" sz="1600" b="1" dirty="0">
                <a:solidFill>
                  <a:srgbClr val="005BBB"/>
                </a:solidFill>
              </a:rPr>
              <a:t>Holds</a:t>
            </a:r>
            <a:r>
              <a:rPr lang="en-US" sz="1600" dirty="0">
                <a:solidFill>
                  <a:srgbClr val="005BBB"/>
                </a:solidFill>
              </a:rPr>
              <a:t> will be placed on unpaid bills </a:t>
            </a:r>
          </a:p>
          <a:p>
            <a:pPr algn="ctr">
              <a:buClr>
                <a:srgbClr val="005BBB"/>
              </a:buClr>
            </a:pPr>
            <a:r>
              <a:rPr lang="en-US" sz="1600" dirty="0">
                <a:solidFill>
                  <a:srgbClr val="005BBB"/>
                </a:solidFill>
              </a:rPr>
              <a:t>after 60 days from bill date.</a:t>
            </a:r>
          </a:p>
        </p:txBody>
      </p:sp>
    </p:spTree>
    <p:extLst>
      <p:ext uri="{BB962C8B-B14F-4D97-AF65-F5344CB8AC3E}">
        <p14:creationId xmlns:p14="http://schemas.microsoft.com/office/powerpoint/2010/main" val="2435997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HUB STUDENT CENTER</a:t>
            </a:r>
          </a:p>
        </p:txBody>
      </p:sp>
      <p:pic>
        <p:nvPicPr>
          <p:cNvPr id="8" name="Picture 7">
            <a:extLst>
              <a:ext uri="{FF2B5EF4-FFF2-40B4-BE49-F238E27FC236}">
                <a16:creationId xmlns:a16="http://schemas.microsoft.com/office/drawing/2014/main" id="{FFD05649-A5BF-42E9-00EF-47109ABF0144}"/>
              </a:ext>
              <a:ext uri="{C183D7F6-B498-43B3-948B-1728B52AA6E4}">
                <adec:decorative xmlns:adec="http://schemas.microsoft.com/office/drawing/2017/decorative" val="1"/>
              </a:ext>
            </a:extLst>
          </p:cNvPr>
          <p:cNvPicPr>
            <a:picLocks noChangeAspect="1"/>
          </p:cNvPicPr>
          <p:nvPr/>
        </p:nvPicPr>
        <p:blipFill rotWithShape="1">
          <a:blip r:embed="rId3"/>
          <a:srcRect t="8632"/>
          <a:stretch/>
        </p:blipFill>
        <p:spPr>
          <a:xfrm>
            <a:off x="0" y="1043828"/>
            <a:ext cx="12192001" cy="6367097"/>
          </a:xfrm>
          <a:prstGeom prst="rect">
            <a:avLst/>
          </a:prstGeom>
        </p:spPr>
      </p:pic>
      <p:sp>
        <p:nvSpPr>
          <p:cNvPr id="9" name="Down Arrow 9">
            <a:extLst>
              <a:ext uri="{FF2B5EF4-FFF2-40B4-BE49-F238E27FC236}">
                <a16:creationId xmlns:a16="http://schemas.microsoft.com/office/drawing/2014/main" id="{C6DCCB5F-C349-C152-5F93-2C96A1E386D4}"/>
              </a:ext>
              <a:ext uri="{C183D7F6-B498-43B3-948B-1728B52AA6E4}">
                <adec:decorative xmlns:adec="http://schemas.microsoft.com/office/drawing/2017/decorative" val="1"/>
              </a:ext>
            </a:extLst>
          </p:cNvPr>
          <p:cNvSpPr/>
          <p:nvPr/>
        </p:nvSpPr>
        <p:spPr>
          <a:xfrm rot="10800000">
            <a:off x="3430327" y="3265016"/>
            <a:ext cx="1345497" cy="962360"/>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88223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23416"/>
            <a:ext cx="8119872" cy="590931"/>
          </a:xfrm>
        </p:spPr>
        <p:txBody>
          <a:bodyPr/>
          <a:lstStyle/>
          <a:p>
            <a:r>
              <a:rPr lang="en-US" b="1" dirty="0"/>
              <a:t>HOW TO PAY YOUR eBill</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7" y="2109216"/>
            <a:ext cx="9196198" cy="3968249"/>
          </a:xfrm>
        </p:spPr>
        <p:txBody>
          <a:bodyPr/>
          <a:lstStyle/>
          <a:p>
            <a:pPr marL="0" indent="0">
              <a:buNone/>
            </a:pPr>
            <a:r>
              <a:rPr lang="en-US" sz="2000" b="1" dirty="0">
                <a:solidFill>
                  <a:srgbClr val="990000"/>
                </a:solidFill>
                <a:latin typeface="Arial" panose="020B0604020202020204" pitchFamily="34" charset="0"/>
                <a:cs typeface="Arial" panose="020B0604020202020204" pitchFamily="34" charset="0"/>
              </a:rPr>
              <a:t>ONLINE PAYMENTS</a:t>
            </a:r>
            <a:endParaRPr lang="en-US" sz="1800" b="1" dirty="0">
              <a:solidFill>
                <a:srgbClr val="990000"/>
              </a:solidFill>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eCheck</a:t>
            </a:r>
            <a:r>
              <a:rPr lang="en-US" dirty="0">
                <a:latin typeface="Arial" panose="020B0604020202020204" pitchFamily="34" charset="0"/>
                <a:cs typeface="Arial" panose="020B0604020202020204" pitchFamily="34" charset="0"/>
              </a:rPr>
              <a:t> from your personal bank account; please note your daily max limit.</a:t>
            </a:r>
            <a:endParaRPr lang="en-US" sz="1800" dirty="0">
              <a:solidFill>
                <a:schemeClr val="tx1"/>
              </a:solidFill>
              <a:latin typeface="Arial" panose="020B0604020202020204" pitchFamily="34" charset="0"/>
              <a:cs typeface="Arial" panose="020B0604020202020204" pitchFamily="34" charset="0"/>
            </a:endParaRPr>
          </a:p>
          <a:p>
            <a:pPr>
              <a:lnSpc>
                <a:spcPct val="100000"/>
              </a:lnSpc>
            </a:pPr>
            <a:r>
              <a:rPr lang="en-US" b="1" dirty="0">
                <a:latin typeface="Arial" panose="020B0604020202020204" pitchFamily="34" charset="0"/>
                <a:cs typeface="Arial" panose="020B0604020202020204" pitchFamily="34" charset="0"/>
              </a:rPr>
              <a:t>Credit Card </a:t>
            </a:r>
            <a:r>
              <a:rPr lang="en-US" dirty="0">
                <a:latin typeface="Arial" panose="020B0604020202020204" pitchFamily="34" charset="0"/>
                <a:cs typeface="Arial" panose="020B0604020202020204" pitchFamily="34" charset="0"/>
              </a:rPr>
              <a:t>(MasterCard, Visa, Discover, American Express)</a:t>
            </a:r>
          </a:p>
          <a:p>
            <a:pPr lvl="1">
              <a:lnSpc>
                <a:spcPct val="100000"/>
              </a:lnSpc>
            </a:pPr>
            <a:r>
              <a:rPr lang="en-US" dirty="0">
                <a:solidFill>
                  <a:schemeClr val="tx1"/>
                </a:solidFill>
                <a:latin typeface="Arial" panose="020B0604020202020204" pitchFamily="34" charset="0"/>
                <a:cs typeface="Arial" panose="020B0604020202020204" pitchFamily="34" charset="0"/>
              </a:rPr>
              <a:t>Can </a:t>
            </a:r>
            <a:r>
              <a:rPr lang="en-US" dirty="0">
                <a:latin typeface="Arial" panose="020B0604020202020204" pitchFamily="34" charset="0"/>
                <a:cs typeface="Arial" panose="020B0604020202020204" pitchFamily="34" charset="0"/>
              </a:rPr>
              <a:t>o</a:t>
            </a:r>
            <a:r>
              <a:rPr lang="en-US" dirty="0">
                <a:solidFill>
                  <a:schemeClr val="tx1"/>
                </a:solidFill>
                <a:latin typeface="Arial" panose="020B0604020202020204" pitchFamily="34" charset="0"/>
                <a:cs typeface="Arial" panose="020B0604020202020204" pitchFamily="34" charset="0"/>
              </a:rPr>
              <a:t>nly be made online</a:t>
            </a:r>
          </a:p>
          <a:p>
            <a:pPr lvl="1">
              <a:lnSpc>
                <a:spcPct val="100000"/>
              </a:lnSpc>
            </a:pPr>
            <a:r>
              <a:rPr lang="en-US" dirty="0">
                <a:latin typeface="Arial" panose="020B0604020202020204" pitchFamily="34" charset="0"/>
                <a:cs typeface="Arial" panose="020B0604020202020204" pitchFamily="34" charset="0"/>
              </a:rPr>
              <a:t>Spouse/family need </a:t>
            </a:r>
            <a:r>
              <a:rPr lang="en-US" b="1" dirty="0">
                <a:latin typeface="Arial" panose="020B0604020202020204" pitchFamily="34" charset="0"/>
                <a:cs typeface="Arial" panose="020B0604020202020204" pitchFamily="34" charset="0"/>
              </a:rPr>
              <a:t>Authorized Payer </a:t>
            </a:r>
            <a:r>
              <a:rPr lang="en-US" dirty="0">
                <a:latin typeface="Arial" panose="020B0604020202020204" pitchFamily="34" charset="0"/>
                <a:cs typeface="Arial" panose="020B0604020202020204" pitchFamily="34" charset="0"/>
              </a:rPr>
              <a:t>access</a:t>
            </a:r>
          </a:p>
          <a:p>
            <a:pPr lvl="1">
              <a:lnSpc>
                <a:spcPct val="100000"/>
              </a:lnSpc>
            </a:pPr>
            <a:r>
              <a:rPr lang="en-US" dirty="0">
                <a:solidFill>
                  <a:schemeClr val="tx1"/>
                </a:solidFill>
                <a:latin typeface="Arial" panose="020B0604020202020204" pitchFamily="34" charset="0"/>
                <a:cs typeface="Arial" panose="020B0604020202020204" pitchFamily="34" charset="0"/>
              </a:rPr>
              <a:t>No convenience fee</a:t>
            </a:r>
          </a:p>
          <a:p>
            <a:pPr lvl="1">
              <a:lnSpc>
                <a:spcPct val="100000"/>
              </a:lnSpc>
            </a:pPr>
            <a:endParaRPr lang="en-US" sz="1800" b="1" dirty="0">
              <a:solidFill>
                <a:srgbClr val="C00000"/>
              </a:solidFill>
              <a:latin typeface="Arial" panose="020B0604020202020204" pitchFamily="34" charset="0"/>
              <a:cs typeface="Arial" panose="020B0604020202020204" pitchFamily="34" charset="0"/>
            </a:endParaRPr>
          </a:p>
          <a:p>
            <a:pPr marL="60325" lvl="1" indent="0">
              <a:lnSpc>
                <a:spcPct val="100000"/>
              </a:lnSpc>
              <a:spcBef>
                <a:spcPts val="0"/>
              </a:spcBef>
              <a:buNone/>
            </a:pPr>
            <a:r>
              <a:rPr lang="en-US" sz="2000" b="1" dirty="0">
                <a:solidFill>
                  <a:srgbClr val="990000"/>
                </a:solidFill>
                <a:latin typeface="Arial" panose="020B0604020202020204" pitchFamily="34" charset="0"/>
                <a:cs typeface="Arial" panose="020B0604020202020204" pitchFamily="34" charset="0"/>
              </a:rPr>
              <a:t>MAIL</a:t>
            </a:r>
            <a:r>
              <a:rPr lang="en-US" sz="1800" b="1" dirty="0">
                <a:solidFill>
                  <a:srgbClr val="990000"/>
                </a:solidFill>
                <a:latin typeface="Arial" panose="020B0604020202020204" pitchFamily="34" charset="0"/>
                <a:cs typeface="Arial" panose="020B0604020202020204" pitchFamily="34" charset="0"/>
              </a:rPr>
              <a:t> </a:t>
            </a:r>
            <a:endParaRPr lang="en-US" b="1" dirty="0">
              <a:solidFill>
                <a:srgbClr val="990000"/>
              </a:solidFill>
              <a:latin typeface="Arial" panose="020B0604020202020204" pitchFamily="34" charset="0"/>
              <a:cs typeface="Arial" panose="020B0604020202020204" pitchFamily="34" charset="0"/>
            </a:endParaRPr>
          </a:p>
          <a:p>
            <a:pPr marL="517525" lvl="2" indent="0">
              <a:lnSpc>
                <a:spcPct val="100000"/>
              </a:lnSpc>
              <a:spcBef>
                <a:spcPts val="0"/>
              </a:spcBef>
              <a:buNone/>
            </a:pPr>
            <a:r>
              <a:rPr lang="en-US" b="1" dirty="0">
                <a:latin typeface="Arial" panose="020B0604020202020204" pitchFamily="34" charset="0"/>
                <a:cs typeface="Arial" panose="020B0604020202020204" pitchFamily="34" charset="0"/>
              </a:rPr>
              <a:t>Personal / 529 Checks</a:t>
            </a:r>
          </a:p>
          <a:p>
            <a:pPr marL="960120" lvl="2" indent="0">
              <a:lnSpc>
                <a:spcPct val="100000"/>
              </a:lnSpc>
              <a:spcBef>
                <a:spcPts val="0"/>
              </a:spcBef>
              <a:buNone/>
            </a:pPr>
            <a:r>
              <a:rPr lang="en-US" dirty="0">
                <a:solidFill>
                  <a:schemeClr val="tx1"/>
                </a:solidFill>
                <a:latin typeface="Arial" panose="020B0604020202020204" pitchFamily="34" charset="0"/>
                <a:cs typeface="Arial" panose="020B0604020202020204" pitchFamily="34" charset="0"/>
              </a:rPr>
              <a:t>University at Buffalo</a:t>
            </a:r>
          </a:p>
          <a:p>
            <a:pPr marL="960120" lvl="2" indent="0">
              <a:lnSpc>
                <a:spcPct val="100000"/>
              </a:lnSpc>
              <a:spcBef>
                <a:spcPts val="0"/>
              </a:spcBef>
              <a:buNone/>
            </a:pPr>
            <a:r>
              <a:rPr lang="en-US" dirty="0">
                <a:solidFill>
                  <a:schemeClr val="tx1"/>
                </a:solidFill>
                <a:latin typeface="Arial" panose="020B0604020202020204" pitchFamily="34" charset="0"/>
                <a:cs typeface="Arial" panose="020B0604020202020204" pitchFamily="34" charset="0"/>
              </a:rPr>
              <a:t>PO Box 10068</a:t>
            </a:r>
          </a:p>
          <a:p>
            <a:pPr marL="960120" lvl="2" indent="0">
              <a:lnSpc>
                <a:spcPct val="100000"/>
              </a:lnSpc>
              <a:spcBef>
                <a:spcPts val="0"/>
              </a:spcBef>
              <a:buNone/>
            </a:pPr>
            <a:r>
              <a:rPr lang="en-US" dirty="0">
                <a:solidFill>
                  <a:schemeClr val="tx1"/>
                </a:solidFill>
                <a:latin typeface="Arial" panose="020B0604020202020204" pitchFamily="34" charset="0"/>
                <a:cs typeface="Arial" panose="020B0604020202020204" pitchFamily="34" charset="0"/>
              </a:rPr>
              <a:t>Albany, NY 12201-5068</a:t>
            </a:r>
          </a:p>
          <a:p>
            <a:pPr lvl="1"/>
            <a:endParaRPr lang="en-US" dirty="0">
              <a:solidFill>
                <a:schemeClr val="tx1"/>
              </a:solidFill>
              <a:latin typeface="Arial" panose="020B0604020202020204" pitchFamily="34" charset="0"/>
              <a:cs typeface="Arial" panose="020B0604020202020204" pitchFamily="34" charset="0"/>
            </a:endParaRPr>
          </a:p>
          <a:p>
            <a:pPr lvl="1"/>
            <a:endParaRPr lang="en-US" dirty="0">
              <a:solidFill>
                <a:schemeClr val="tx1"/>
              </a:solidFill>
              <a:latin typeface="Arial" panose="020B0604020202020204" pitchFamily="34" charset="0"/>
              <a:cs typeface="Arial" panose="020B0604020202020204" pitchFamily="34" charset="0"/>
            </a:endParaRPr>
          </a:p>
          <a:p>
            <a:endParaRPr lang="en-US" sz="1800" dirty="0">
              <a:solidFill>
                <a:schemeClr val="tx1"/>
              </a:solidFill>
              <a:latin typeface="Arial" panose="020B0604020202020204" pitchFamily="34" charset="0"/>
              <a:cs typeface="Arial" panose="020B0604020202020204" pitchFamily="34" charset="0"/>
            </a:endParaRPr>
          </a:p>
        </p:txBody>
      </p:sp>
      <p:sp>
        <p:nvSpPr>
          <p:cNvPr id="4" name="Slide Text">
            <a:extLst>
              <a:ext uri="{FF2B5EF4-FFF2-40B4-BE49-F238E27FC236}">
                <a16:creationId xmlns:a16="http://schemas.microsoft.com/office/drawing/2014/main" id="{A96FB069-017A-F9D8-729B-D01DE3D10AFA}"/>
              </a:ext>
            </a:extLst>
          </p:cNvPr>
          <p:cNvSpPr txBox="1">
            <a:spLocks/>
          </p:cNvSpPr>
          <p:nvPr/>
        </p:nvSpPr>
        <p:spPr>
          <a:xfrm>
            <a:off x="4970197" y="4997848"/>
            <a:ext cx="4291578" cy="1633490"/>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2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4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325" lvl="1" indent="0">
              <a:lnSpc>
                <a:spcPct val="100000"/>
              </a:lnSpc>
              <a:spcBef>
                <a:spcPts val="0"/>
              </a:spcBef>
              <a:buNone/>
            </a:pPr>
            <a:r>
              <a:rPr lang="en-US" b="1" dirty="0">
                <a:latin typeface="Arial" panose="020B0604020202020204" pitchFamily="34" charset="0"/>
                <a:cs typeface="Arial" panose="020B0604020202020204" pitchFamily="34" charset="0"/>
              </a:rPr>
              <a:t>Scholarship</a:t>
            </a:r>
            <a:r>
              <a:rPr lang="en-US" sz="1800" b="1" dirty="0">
                <a:latin typeface="Arial" panose="020B0604020202020204" pitchFamily="34" charset="0"/>
                <a:cs typeface="Arial" panose="020B0604020202020204" pitchFamily="34" charset="0"/>
              </a:rPr>
              <a:t> Checks</a:t>
            </a:r>
          </a:p>
          <a:p>
            <a:pPr marL="502920" lvl="1" indent="0">
              <a:lnSpc>
                <a:spcPct val="100000"/>
              </a:lnSpc>
              <a:spcBef>
                <a:spcPts val="0"/>
              </a:spcBef>
              <a:buFont typeface="System Font Regular"/>
              <a:buNone/>
            </a:pPr>
            <a:r>
              <a:rPr lang="en-US" dirty="0">
                <a:latin typeface="Arial" panose="020B0604020202020204" pitchFamily="34" charset="0"/>
                <a:cs typeface="Arial" panose="020B0604020202020204" pitchFamily="34" charset="0"/>
              </a:rPr>
              <a:t>University at Buffalo</a:t>
            </a:r>
          </a:p>
          <a:p>
            <a:pPr marL="502920" lvl="1" indent="0">
              <a:lnSpc>
                <a:spcPct val="100000"/>
              </a:lnSpc>
              <a:spcBef>
                <a:spcPts val="0"/>
              </a:spcBef>
              <a:buFont typeface="System Font Regular"/>
              <a:buNone/>
            </a:pPr>
            <a:r>
              <a:rPr lang="en-US" dirty="0">
                <a:latin typeface="Arial" panose="020B0604020202020204" pitchFamily="34" charset="0"/>
                <a:cs typeface="Arial" panose="020B0604020202020204" pitchFamily="34" charset="0"/>
              </a:rPr>
              <a:t>1 Campus Mail Center</a:t>
            </a:r>
          </a:p>
          <a:p>
            <a:pPr marL="502920" lvl="1" indent="0">
              <a:lnSpc>
                <a:spcPct val="100000"/>
              </a:lnSpc>
              <a:spcBef>
                <a:spcPts val="0"/>
              </a:spcBef>
              <a:buFont typeface="System Font Regular"/>
              <a:buNone/>
            </a:pPr>
            <a:r>
              <a:rPr lang="en-US" dirty="0">
                <a:latin typeface="Arial" panose="020B0604020202020204" pitchFamily="34" charset="0"/>
                <a:cs typeface="Arial" panose="020B0604020202020204" pitchFamily="34" charset="0"/>
              </a:rPr>
              <a:t>Buffalo, NY 14260</a:t>
            </a:r>
          </a:p>
          <a:p>
            <a:pPr lvl="1"/>
            <a:endParaRPr lang="en-US" dirty="0">
              <a:latin typeface="Arial" panose="020B0604020202020204" pitchFamily="34" charset="0"/>
              <a:cs typeface="Arial" panose="020B0604020202020204" pitchFamily="34" charset="0"/>
            </a:endParaRPr>
          </a:p>
          <a:p>
            <a:pPr lvl="1"/>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7114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1596301" cy="704906"/>
          </a:xfrm>
          <a:solidFill>
            <a:schemeClr val="bg1"/>
          </a:solidFill>
        </p:spPr>
        <p:txBody>
          <a:bodyPr>
            <a:noAutofit/>
          </a:bodyPr>
          <a:lstStyle/>
          <a:p>
            <a:r>
              <a:rPr lang="en-US" b="1" dirty="0"/>
              <a:t>QUIKPAY – HOW TO MAKE A ONE-TIME PAYMENT</a:t>
            </a:r>
          </a:p>
        </p:txBody>
      </p:sp>
      <p:pic>
        <p:nvPicPr>
          <p:cNvPr id="6" name="Picture 5">
            <a:extLst>
              <a:ext uri="{FF2B5EF4-FFF2-40B4-BE49-F238E27FC236}">
                <a16:creationId xmlns:a16="http://schemas.microsoft.com/office/drawing/2014/main" id="{1235A0B6-8962-028F-DEDA-C9FA3E6DF61D}"/>
              </a:ext>
              <a:ext uri="{C183D7F6-B498-43B3-948B-1728B52AA6E4}">
                <adec:decorative xmlns:adec="http://schemas.microsoft.com/office/drawing/2017/decorative" val="1"/>
              </a:ext>
            </a:extLst>
          </p:cNvPr>
          <p:cNvPicPr>
            <a:picLocks noChangeAspect="1"/>
          </p:cNvPicPr>
          <p:nvPr/>
        </p:nvPicPr>
        <p:blipFill rotWithShape="1">
          <a:blip r:embed="rId3"/>
          <a:srcRect b="6625"/>
          <a:stretch/>
        </p:blipFill>
        <p:spPr>
          <a:xfrm>
            <a:off x="2166515" y="1347423"/>
            <a:ext cx="9509017" cy="4339001"/>
          </a:xfrm>
          <a:prstGeom prst="rect">
            <a:avLst/>
          </a:prstGeom>
        </p:spPr>
      </p:pic>
      <p:pic>
        <p:nvPicPr>
          <p:cNvPr id="10" name="Picture 9">
            <a:extLst>
              <a:ext uri="{FF2B5EF4-FFF2-40B4-BE49-F238E27FC236}">
                <a16:creationId xmlns:a16="http://schemas.microsoft.com/office/drawing/2014/main" id="{318E1A57-B94C-D165-C326-8F13E5BBCD97}"/>
              </a:ext>
              <a:ext uri="{C183D7F6-B498-43B3-948B-1728B52AA6E4}">
                <adec:decorative xmlns:adec="http://schemas.microsoft.com/office/drawing/2017/decorative" val="1"/>
              </a:ext>
            </a:extLst>
          </p:cNvPr>
          <p:cNvPicPr>
            <a:picLocks noChangeAspect="1"/>
          </p:cNvPicPr>
          <p:nvPr/>
        </p:nvPicPr>
        <p:blipFill rotWithShape="1">
          <a:blip r:embed="rId4"/>
          <a:srcRect l="2954" t="35962" r="82202" b="7218"/>
          <a:stretch/>
        </p:blipFill>
        <p:spPr>
          <a:xfrm>
            <a:off x="171461" y="1300467"/>
            <a:ext cx="1845518" cy="3764855"/>
          </a:xfrm>
          <a:prstGeom prst="rect">
            <a:avLst/>
          </a:prstGeom>
        </p:spPr>
      </p:pic>
      <p:sp>
        <p:nvSpPr>
          <p:cNvPr id="11" name="Rectangle 10">
            <a:extLst>
              <a:ext uri="{FF2B5EF4-FFF2-40B4-BE49-F238E27FC236}">
                <a16:creationId xmlns:a16="http://schemas.microsoft.com/office/drawing/2014/main" id="{1954BC6F-3CCC-C989-A3A1-E5C4EAC9B68F}"/>
              </a:ext>
              <a:ext uri="{C183D7F6-B498-43B3-948B-1728B52AA6E4}">
                <adec:decorative xmlns:adec="http://schemas.microsoft.com/office/drawing/2017/decorative" val="1"/>
              </a:ext>
            </a:extLst>
          </p:cNvPr>
          <p:cNvSpPr/>
          <p:nvPr/>
        </p:nvSpPr>
        <p:spPr>
          <a:xfrm>
            <a:off x="219086" y="3429000"/>
            <a:ext cx="1734574" cy="441966"/>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F23D524-0BB7-10D6-D08B-EDA2C8D3F5C0}"/>
              </a:ext>
            </a:extLst>
          </p:cNvPr>
          <p:cNvSpPr txBox="1"/>
          <p:nvPr/>
        </p:nvSpPr>
        <p:spPr>
          <a:xfrm>
            <a:off x="6051680" y="3076798"/>
            <a:ext cx="907443" cy="577081"/>
          </a:xfrm>
          <a:prstGeom prst="rect">
            <a:avLst/>
          </a:prstGeom>
          <a:solidFill>
            <a:schemeClr val="bg1"/>
          </a:solidFill>
        </p:spPr>
        <p:txBody>
          <a:bodyPr wrap="square" rtlCol="0">
            <a:spAutoFit/>
          </a:bodyPr>
          <a:lstStyle/>
          <a:p>
            <a:r>
              <a:rPr lang="en-US" sz="1050" b="1" dirty="0">
                <a:solidFill>
                  <a:schemeClr val="tx1">
                    <a:lumMod val="50000"/>
                  </a:schemeClr>
                </a:solidFill>
              </a:rPr>
              <a:t>$ 361.90</a:t>
            </a:r>
          </a:p>
          <a:p>
            <a:endParaRPr lang="en-US" sz="1050" b="1" dirty="0">
              <a:solidFill>
                <a:schemeClr val="tx1">
                  <a:lumMod val="50000"/>
                </a:schemeClr>
              </a:solidFill>
            </a:endParaRPr>
          </a:p>
          <a:p>
            <a:endParaRPr lang="en-US" sz="1050" b="1" dirty="0">
              <a:solidFill>
                <a:schemeClr val="tx1">
                  <a:lumMod val="50000"/>
                </a:schemeClr>
              </a:solidFill>
            </a:endParaRPr>
          </a:p>
        </p:txBody>
      </p:sp>
      <p:sp>
        <p:nvSpPr>
          <p:cNvPr id="13" name="TextBox 12">
            <a:extLst>
              <a:ext uri="{FF2B5EF4-FFF2-40B4-BE49-F238E27FC236}">
                <a16:creationId xmlns:a16="http://schemas.microsoft.com/office/drawing/2014/main" id="{913BB66A-AE57-7D9B-978C-0748D21FB595}"/>
              </a:ext>
            </a:extLst>
          </p:cNvPr>
          <p:cNvSpPr txBox="1"/>
          <p:nvPr/>
        </p:nvSpPr>
        <p:spPr>
          <a:xfrm>
            <a:off x="10477582" y="3543055"/>
            <a:ext cx="800018" cy="253916"/>
          </a:xfrm>
          <a:prstGeom prst="rect">
            <a:avLst/>
          </a:prstGeom>
          <a:solidFill>
            <a:schemeClr val="bg1"/>
          </a:solidFill>
        </p:spPr>
        <p:txBody>
          <a:bodyPr wrap="square" rtlCol="0">
            <a:spAutoFit/>
          </a:bodyPr>
          <a:lstStyle/>
          <a:p>
            <a:r>
              <a:rPr lang="en-US" sz="1050" b="1" dirty="0">
                <a:solidFill>
                  <a:schemeClr val="tx1">
                    <a:lumMod val="50000"/>
                  </a:schemeClr>
                </a:solidFill>
              </a:rPr>
              <a:t>$ 361.90</a:t>
            </a:r>
          </a:p>
        </p:txBody>
      </p:sp>
      <p:sp>
        <p:nvSpPr>
          <p:cNvPr id="16" name="Down Arrow 9">
            <a:extLst>
              <a:ext uri="{FF2B5EF4-FFF2-40B4-BE49-F238E27FC236}">
                <a16:creationId xmlns:a16="http://schemas.microsoft.com/office/drawing/2014/main" id="{4ECED1B8-B32F-C7B7-D369-ADE3D1A9B53F}"/>
              </a:ext>
              <a:ext uri="{C183D7F6-B498-43B3-948B-1728B52AA6E4}">
                <adec:decorative xmlns:adec="http://schemas.microsoft.com/office/drawing/2017/decorative" val="1"/>
              </a:ext>
            </a:extLst>
          </p:cNvPr>
          <p:cNvSpPr/>
          <p:nvPr/>
        </p:nvSpPr>
        <p:spPr>
          <a:xfrm rot="16200000">
            <a:off x="8303803" y="2089962"/>
            <a:ext cx="1345497" cy="962360"/>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60B3D0F-63E7-F699-EA00-F6D35E29E774}"/>
              </a:ext>
            </a:extLst>
          </p:cNvPr>
          <p:cNvSpPr txBox="1"/>
          <p:nvPr/>
        </p:nvSpPr>
        <p:spPr>
          <a:xfrm>
            <a:off x="1852267" y="5866140"/>
            <a:ext cx="9595057" cy="646331"/>
          </a:xfrm>
          <a:prstGeom prst="rect">
            <a:avLst/>
          </a:prstGeom>
          <a:noFill/>
        </p:spPr>
        <p:txBody>
          <a:bodyPr wrap="square" rtlCol="0">
            <a:spAutoFit/>
          </a:bodyPr>
          <a:lstStyle/>
          <a:p>
            <a:r>
              <a:rPr lang="en-US" dirty="0"/>
              <a:t>This is the </a:t>
            </a:r>
            <a:r>
              <a:rPr lang="en-US" b="1" dirty="0">
                <a:solidFill>
                  <a:srgbClr val="990000"/>
                </a:solidFill>
              </a:rPr>
              <a:t>only</a:t>
            </a:r>
            <a:r>
              <a:rPr lang="en-US" dirty="0"/>
              <a:t> way to pay with a credit card.</a:t>
            </a:r>
          </a:p>
          <a:p>
            <a:r>
              <a:rPr lang="en-US" i="1" dirty="0"/>
              <a:t>If you are enrolled in a payment plan, </a:t>
            </a:r>
            <a:r>
              <a:rPr lang="en-US" b="1" i="1" dirty="0"/>
              <a:t>do not</a:t>
            </a:r>
            <a:r>
              <a:rPr lang="en-US" i="1" dirty="0"/>
              <a:t> use “Make a Payment” button.</a:t>
            </a:r>
          </a:p>
        </p:txBody>
      </p:sp>
      <p:pic>
        <p:nvPicPr>
          <p:cNvPr id="7" name="Picture 6" descr="Screenshot with Make a Payment highlighted">
            <a:extLst>
              <a:ext uri="{FF2B5EF4-FFF2-40B4-BE49-F238E27FC236}">
                <a16:creationId xmlns:a16="http://schemas.microsoft.com/office/drawing/2014/main" id="{08D2A350-C228-6D00-7976-D101DE6C622C}"/>
              </a:ext>
            </a:extLst>
          </p:cNvPr>
          <p:cNvPicPr>
            <a:picLocks noChangeAspect="1"/>
          </p:cNvPicPr>
          <p:nvPr/>
        </p:nvPicPr>
        <p:blipFill rotWithShape="1">
          <a:blip r:embed="rId5"/>
          <a:srcRect l="80407" t="57324" r="10100" b="39108"/>
          <a:stretch/>
        </p:blipFill>
        <p:spPr>
          <a:xfrm>
            <a:off x="9649885" y="2425811"/>
            <a:ext cx="1627715" cy="290663"/>
          </a:xfrm>
          <a:prstGeom prst="rect">
            <a:avLst/>
          </a:prstGeom>
        </p:spPr>
      </p:pic>
      <p:sp>
        <p:nvSpPr>
          <p:cNvPr id="8" name="Rectangle 7">
            <a:extLst>
              <a:ext uri="{FF2B5EF4-FFF2-40B4-BE49-F238E27FC236}">
                <a16:creationId xmlns:a16="http://schemas.microsoft.com/office/drawing/2014/main" id="{3CCB67F6-C45D-EBBE-503C-72500C2590F6}"/>
              </a:ext>
              <a:ext uri="{C183D7F6-B498-43B3-948B-1728B52AA6E4}">
                <adec:decorative xmlns:adec="http://schemas.microsoft.com/office/drawing/2017/decorative" val="1"/>
              </a:ext>
            </a:extLst>
          </p:cNvPr>
          <p:cNvSpPr/>
          <p:nvPr/>
        </p:nvSpPr>
        <p:spPr>
          <a:xfrm>
            <a:off x="9544050" y="2350159"/>
            <a:ext cx="1819869" cy="441966"/>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Arrow Connector 3">
            <a:extLst>
              <a:ext uri="{FF2B5EF4-FFF2-40B4-BE49-F238E27FC236}">
                <a16:creationId xmlns:a16="http://schemas.microsoft.com/office/drawing/2014/main" id="{83DFF824-76FB-55EA-8566-0D8C5D2E6381}"/>
              </a:ext>
              <a:ext uri="{C183D7F6-B498-43B3-948B-1728B52AA6E4}">
                <adec:decorative xmlns:adec="http://schemas.microsoft.com/office/drawing/2017/decorative" val="1"/>
              </a:ext>
            </a:extLst>
          </p:cNvPr>
          <p:cNvCxnSpPr>
            <a:cxnSpLocks/>
          </p:cNvCxnSpPr>
          <p:nvPr/>
        </p:nvCxnSpPr>
        <p:spPr>
          <a:xfrm flipH="1">
            <a:off x="0" y="6063257"/>
            <a:ext cx="1852267" cy="0"/>
          </a:xfrm>
          <a:prstGeom prst="straightConnector1">
            <a:avLst/>
          </a:prstGeom>
          <a:ln w="20320">
            <a:solidFill>
              <a:srgbClr val="990000"/>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37049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3C1841A-062B-7A13-4BD0-8D2457A6CFE6}"/>
              </a:ext>
              <a:ext uri="{C183D7F6-B498-43B3-948B-1728B52AA6E4}">
                <adec:decorative xmlns:adec="http://schemas.microsoft.com/office/drawing/2017/decorative" val="1"/>
              </a:ext>
            </a:extLst>
          </p:cNvPr>
          <p:cNvSpPr/>
          <p:nvPr/>
        </p:nvSpPr>
        <p:spPr>
          <a:xfrm>
            <a:off x="8476555" y="2109216"/>
            <a:ext cx="2104912" cy="2104005"/>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347216"/>
            <a:ext cx="8119872" cy="590931"/>
          </a:xfrm>
        </p:spPr>
        <p:txBody>
          <a:bodyPr/>
          <a:lstStyle/>
          <a:p>
            <a:r>
              <a:rPr lang="en-US" b="1" dirty="0"/>
              <a:t>HOW TO PAY YOUR eBill</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6" y="2033016"/>
            <a:ext cx="10345584" cy="3968249"/>
          </a:xfrm>
        </p:spPr>
        <p:txBody>
          <a:bodyPr/>
          <a:lstStyle/>
          <a:p>
            <a:pPr marL="0" indent="0">
              <a:buNone/>
            </a:pPr>
            <a:r>
              <a:rPr lang="en-US" sz="2000" b="1" dirty="0">
                <a:solidFill>
                  <a:srgbClr val="990000"/>
                </a:solidFill>
                <a:latin typeface="Arial" panose="020B0604020202020204" pitchFamily="34" charset="0"/>
                <a:cs typeface="Arial" panose="020B0604020202020204" pitchFamily="34" charset="0"/>
              </a:rPr>
              <a:t>PAYMENT PLAN</a:t>
            </a:r>
            <a:endParaRPr lang="en-US" sz="1800" b="1" dirty="0">
              <a:solidFill>
                <a:srgbClr val="990000"/>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Pay the eBill in installments by enrolling in a Payment Plan.</a:t>
            </a:r>
            <a:endParaRPr lang="en-US" sz="1800" dirty="0">
              <a:solidFill>
                <a:schemeClr val="tx1"/>
              </a:solidFill>
              <a:latin typeface="Arial" panose="020B0604020202020204" pitchFamily="34" charset="0"/>
              <a:cs typeface="Arial" panose="020B0604020202020204" pitchFamily="34" charset="0"/>
            </a:endParaRPr>
          </a:p>
          <a:p>
            <a:pPr lvl="1">
              <a:lnSpc>
                <a:spcPct val="100000"/>
              </a:lnSpc>
            </a:pPr>
            <a:r>
              <a:rPr lang="en-US" b="1" dirty="0">
                <a:solidFill>
                  <a:schemeClr val="tx1"/>
                </a:solidFill>
                <a:latin typeface="Arial" panose="020B0604020202020204" pitchFamily="34" charset="0"/>
                <a:cs typeface="Arial" panose="020B0604020202020204" pitchFamily="34" charset="0"/>
              </a:rPr>
              <a:t>How?</a:t>
            </a:r>
            <a:r>
              <a:rPr lang="en-US" dirty="0">
                <a:solidFill>
                  <a:schemeClr val="tx1"/>
                </a:solidFill>
                <a:latin typeface="Arial" panose="020B0604020202020204" pitchFamily="34" charset="0"/>
                <a:cs typeface="Arial" panose="020B0604020202020204" pitchFamily="34" charset="0"/>
              </a:rPr>
              <a:t> Enroll online</a:t>
            </a:r>
          </a:p>
          <a:p>
            <a:pPr lvl="1">
              <a:lnSpc>
                <a:spcPct val="100000"/>
              </a:lnSpc>
            </a:pPr>
            <a:r>
              <a:rPr lang="en-US" b="1" dirty="0">
                <a:latin typeface="Arial" panose="020B0604020202020204" pitchFamily="34" charset="0"/>
                <a:cs typeface="Arial" panose="020B0604020202020204" pitchFamily="34" charset="0"/>
              </a:rPr>
              <a:t>When? </a:t>
            </a:r>
          </a:p>
          <a:p>
            <a:pPr lvl="2">
              <a:lnSpc>
                <a:spcPct val="100000"/>
              </a:lnSpc>
            </a:pPr>
            <a:r>
              <a:rPr lang="en-US" sz="1800" dirty="0">
                <a:solidFill>
                  <a:schemeClr val="tx1"/>
                </a:solidFill>
                <a:latin typeface="Arial" panose="020B0604020202020204" pitchFamily="34" charset="0"/>
                <a:cs typeface="Arial" panose="020B0604020202020204" pitchFamily="34" charset="0"/>
              </a:rPr>
              <a:t>For 5 installments, enroll July 15 - Aug. 14</a:t>
            </a:r>
            <a:endParaRPr lang="en-US" dirty="0">
              <a:solidFill>
                <a:schemeClr val="tx1"/>
              </a:solidFill>
              <a:latin typeface="Arial" panose="020B0604020202020204" pitchFamily="34" charset="0"/>
              <a:cs typeface="Arial" panose="020B0604020202020204" pitchFamily="34" charset="0"/>
            </a:endParaRPr>
          </a:p>
          <a:p>
            <a:pPr lvl="2">
              <a:lnSpc>
                <a:spcPct val="100000"/>
              </a:lnSpc>
            </a:pPr>
            <a:r>
              <a:rPr lang="en-US" sz="1800" dirty="0">
                <a:solidFill>
                  <a:schemeClr val="tx1"/>
                </a:solidFill>
                <a:latin typeface="Arial" panose="020B0604020202020204" pitchFamily="34" charset="0"/>
                <a:cs typeface="Arial" panose="020B0604020202020204" pitchFamily="34" charset="0"/>
              </a:rPr>
              <a:t>For 4 installments, enroll Aug. 15 - Sept. 14</a:t>
            </a:r>
            <a:endParaRPr lang="en-US" dirty="0">
              <a:latin typeface="Arial" panose="020B0604020202020204" pitchFamily="34" charset="0"/>
              <a:cs typeface="Arial" panose="020B0604020202020204" pitchFamily="34" charset="0"/>
            </a:endParaRPr>
          </a:p>
          <a:p>
            <a:pPr lvl="2">
              <a:lnSpc>
                <a:spcPct val="100000"/>
              </a:lnSpc>
            </a:pPr>
            <a:r>
              <a:rPr lang="en-US" dirty="0">
                <a:latin typeface="Arial" panose="020B0604020202020204" pitchFamily="34" charset="0"/>
                <a:cs typeface="Arial" panose="020B0604020202020204" pitchFamily="34" charset="0"/>
              </a:rPr>
              <a:t>For 3</a:t>
            </a:r>
            <a:r>
              <a:rPr lang="en-US" sz="1800" dirty="0">
                <a:solidFill>
                  <a:schemeClr val="tx1"/>
                </a:solidFill>
                <a:latin typeface="Arial" panose="020B0604020202020204" pitchFamily="34" charset="0"/>
                <a:cs typeface="Arial" panose="020B0604020202020204" pitchFamily="34" charset="0"/>
              </a:rPr>
              <a:t> installments, enroll Sept.15 - Sept. 27</a:t>
            </a:r>
            <a:endParaRPr lang="en-US" dirty="0">
              <a:solidFill>
                <a:schemeClr val="tx1"/>
              </a:solidFill>
              <a:latin typeface="Arial" panose="020B0604020202020204" pitchFamily="34" charset="0"/>
              <a:cs typeface="Arial" panose="020B0604020202020204" pitchFamily="34" charset="0"/>
            </a:endParaRPr>
          </a:p>
          <a:p>
            <a:pPr lvl="1">
              <a:lnSpc>
                <a:spcPct val="100000"/>
              </a:lnSpc>
            </a:pPr>
            <a:r>
              <a:rPr lang="en-US" b="1" dirty="0">
                <a:latin typeface="Arial" panose="020B0604020202020204" pitchFamily="34" charset="0"/>
                <a:cs typeface="Arial" panose="020B0604020202020204" pitchFamily="34" charset="0"/>
              </a:rPr>
              <a:t>Plan Details</a:t>
            </a:r>
            <a:endParaRPr lang="en-US" b="1" dirty="0">
              <a:solidFill>
                <a:schemeClr val="tx1"/>
              </a:solidFill>
              <a:latin typeface="Arial" panose="020B0604020202020204" pitchFamily="34" charset="0"/>
              <a:cs typeface="Arial" panose="020B0604020202020204" pitchFamily="34" charset="0"/>
            </a:endParaRPr>
          </a:p>
          <a:p>
            <a:pPr lvl="2">
              <a:lnSpc>
                <a:spcPct val="100000"/>
              </a:lnSpc>
            </a:pPr>
            <a:r>
              <a:rPr lang="en-US" sz="1800" dirty="0">
                <a:solidFill>
                  <a:schemeClr val="tx1"/>
                </a:solidFill>
                <a:latin typeface="Arial" panose="020B0604020202020204" pitchFamily="34" charset="0"/>
                <a:cs typeface="Arial" panose="020B0604020202020204" pitchFamily="34" charset="0"/>
              </a:rPr>
              <a:t>$45 non-refundable enrollment fee</a:t>
            </a:r>
            <a:endParaRPr lang="en-US" dirty="0">
              <a:solidFill>
                <a:schemeClr val="tx1"/>
              </a:solidFill>
              <a:latin typeface="Arial" panose="020B0604020202020204" pitchFamily="34" charset="0"/>
              <a:cs typeface="Arial" panose="020B0604020202020204" pitchFamily="34" charset="0"/>
            </a:endParaRPr>
          </a:p>
          <a:p>
            <a:pPr lvl="2">
              <a:lnSpc>
                <a:spcPct val="100000"/>
              </a:lnSpc>
            </a:pPr>
            <a:r>
              <a:rPr lang="en-US" sz="1800" dirty="0">
                <a:solidFill>
                  <a:schemeClr val="tx1"/>
                </a:solidFill>
                <a:latin typeface="Arial" panose="020B0604020202020204" pitchFamily="34" charset="0"/>
                <a:cs typeface="Arial" panose="020B0604020202020204" pitchFamily="34" charset="0"/>
              </a:rPr>
              <a:t>Offered fall and spring terms only</a:t>
            </a:r>
          </a:p>
          <a:p>
            <a:pPr lvl="2">
              <a:lnSpc>
                <a:spcPct val="100000"/>
              </a:lnSpc>
            </a:pPr>
            <a:r>
              <a:rPr lang="en-US" dirty="0">
                <a:latin typeface="Arial" panose="020B0604020202020204" pitchFamily="34" charset="0"/>
                <a:cs typeface="Arial" panose="020B0604020202020204" pitchFamily="34" charset="0"/>
              </a:rPr>
              <a:t>Interest-free; not a loan program</a:t>
            </a:r>
          </a:p>
          <a:p>
            <a:pPr lvl="2">
              <a:lnSpc>
                <a:spcPct val="100000"/>
              </a:lnSpc>
            </a:pPr>
            <a:r>
              <a:rPr lang="en-US" dirty="0">
                <a:latin typeface="Arial" panose="020B0604020202020204" pitchFamily="34" charset="0"/>
                <a:cs typeface="Arial" panose="020B0604020202020204" pitchFamily="34" charset="0"/>
              </a:rPr>
              <a:t>Provide payment account when you enroll; can change account as often as you’d like</a:t>
            </a:r>
          </a:p>
          <a:p>
            <a:pPr lvl="2">
              <a:lnSpc>
                <a:spcPct val="100000"/>
              </a:lnSpc>
            </a:pPr>
            <a:r>
              <a:rPr lang="en-US" dirty="0">
                <a:latin typeface="Arial" panose="020B0604020202020204" pitchFamily="34" charset="0"/>
                <a:cs typeface="Arial" panose="020B0604020202020204" pitchFamily="34" charset="0"/>
              </a:rPr>
              <a:t>Installments </a:t>
            </a:r>
            <a:r>
              <a:rPr lang="en-US" b="1" dirty="0">
                <a:latin typeface="Arial" panose="020B0604020202020204" pitchFamily="34" charset="0"/>
                <a:cs typeface="Arial" panose="020B0604020202020204" pitchFamily="34" charset="0"/>
              </a:rPr>
              <a:t>automatically taken out </a:t>
            </a:r>
            <a:r>
              <a:rPr lang="en-US" dirty="0">
                <a:latin typeface="Arial" panose="020B0604020202020204" pitchFamily="34" charset="0"/>
                <a:cs typeface="Arial" panose="020B0604020202020204" pitchFamily="34" charset="0"/>
              </a:rPr>
              <a:t>on payment due date</a:t>
            </a:r>
            <a:endParaRPr lang="en-US" sz="1800" dirty="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0C3EBB3-1856-7A5E-D6E0-584FD12507BF}"/>
              </a:ext>
            </a:extLst>
          </p:cNvPr>
          <p:cNvSpPr txBox="1"/>
          <p:nvPr/>
        </p:nvSpPr>
        <p:spPr>
          <a:xfrm>
            <a:off x="8594754" y="2545162"/>
            <a:ext cx="1868515" cy="1384995"/>
          </a:xfrm>
          <a:prstGeom prst="rect">
            <a:avLst/>
          </a:prstGeom>
          <a:noFill/>
        </p:spPr>
        <p:txBody>
          <a:bodyPr wrap="square" rtlCol="0">
            <a:spAutoFit/>
          </a:bodyPr>
          <a:lstStyle/>
          <a:p>
            <a:pPr algn="ctr">
              <a:buClr>
                <a:srgbClr val="005BBB"/>
              </a:buClr>
            </a:pPr>
            <a:r>
              <a:rPr lang="en-US" sz="1400" dirty="0">
                <a:ea typeface="Arial" charset="0"/>
                <a:cs typeface="Arial" charset="0"/>
              </a:rPr>
              <a:t>On a payment plan, you’ll receive</a:t>
            </a:r>
            <a:r>
              <a:rPr lang="en-US" sz="1400" dirty="0">
                <a:solidFill>
                  <a:srgbClr val="005BBB"/>
                </a:solidFill>
                <a:ea typeface="Arial" charset="0"/>
                <a:cs typeface="Arial" charset="0"/>
              </a:rPr>
              <a:t> </a:t>
            </a:r>
            <a:r>
              <a:rPr lang="en-US" sz="1400" b="1" dirty="0">
                <a:solidFill>
                  <a:srgbClr val="005BBB"/>
                </a:solidFill>
                <a:ea typeface="Arial" charset="0"/>
                <a:cs typeface="Arial" charset="0"/>
              </a:rPr>
              <a:t>email reminders</a:t>
            </a:r>
            <a:r>
              <a:rPr lang="en-US" sz="1400" dirty="0">
                <a:solidFill>
                  <a:srgbClr val="005BBB"/>
                </a:solidFill>
                <a:ea typeface="Arial" charset="0"/>
                <a:cs typeface="Arial" charset="0"/>
              </a:rPr>
              <a:t> </a:t>
            </a:r>
            <a:r>
              <a:rPr lang="en-US" sz="1400" dirty="0">
                <a:ea typeface="Arial" charset="0"/>
                <a:cs typeface="Arial" charset="0"/>
              </a:rPr>
              <a:t>about upcoming payments and changes in installment amount.</a:t>
            </a:r>
          </a:p>
        </p:txBody>
      </p:sp>
    </p:spTree>
    <p:extLst>
      <p:ext uri="{BB962C8B-B14F-4D97-AF65-F5344CB8AC3E}">
        <p14:creationId xmlns:p14="http://schemas.microsoft.com/office/powerpoint/2010/main" val="32643542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35EDF49-3812-7412-BDF8-9E3B79A53A1F}"/>
              </a:ext>
              <a:ext uri="{C183D7F6-B498-43B3-948B-1728B52AA6E4}">
                <adec:decorative xmlns:adec="http://schemas.microsoft.com/office/drawing/2017/decorative" val="1"/>
              </a:ext>
            </a:extLst>
          </p:cNvPr>
          <p:cNvSpPr/>
          <p:nvPr/>
        </p:nvSpPr>
        <p:spPr>
          <a:xfrm>
            <a:off x="10735004" y="1964494"/>
            <a:ext cx="1371600" cy="245077"/>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Screenshot with Payment Plan highlighted">
            <a:extLst>
              <a:ext uri="{FF2B5EF4-FFF2-40B4-BE49-F238E27FC236}">
                <a16:creationId xmlns:a16="http://schemas.microsoft.com/office/drawing/2014/main" id="{D920F8F3-D0D0-4929-6B8F-47FE31AECBAD}"/>
              </a:ext>
            </a:extLst>
          </p:cNvPr>
          <p:cNvPicPr>
            <a:picLocks noChangeAspect="1"/>
          </p:cNvPicPr>
          <p:nvPr/>
        </p:nvPicPr>
        <p:blipFill rotWithShape="1">
          <a:blip r:embed="rId3"/>
          <a:srcRect l="2190" t="14536" r="3361" b="7743"/>
          <a:stretch/>
        </p:blipFill>
        <p:spPr>
          <a:xfrm>
            <a:off x="-1" y="801719"/>
            <a:ext cx="12377925" cy="5428424"/>
          </a:xfrm>
          <a:prstGeom prst="rect">
            <a:avLst/>
          </a:prstGeom>
        </p:spPr>
      </p:pic>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QUIKPAY – ENROLL IN PAYMENT PLAN</a:t>
            </a:r>
          </a:p>
        </p:txBody>
      </p:sp>
      <p:sp>
        <p:nvSpPr>
          <p:cNvPr id="15" name="Oval 14">
            <a:extLst>
              <a:ext uri="{FF2B5EF4-FFF2-40B4-BE49-F238E27FC236}">
                <a16:creationId xmlns:a16="http://schemas.microsoft.com/office/drawing/2014/main" id="{A746ED67-97F1-9A76-A5B3-6152C26382CF}"/>
              </a:ext>
              <a:ext uri="{C183D7F6-B498-43B3-948B-1728B52AA6E4}">
                <adec:decorative xmlns:adec="http://schemas.microsoft.com/office/drawing/2017/decorative" val="1"/>
              </a:ext>
            </a:extLst>
          </p:cNvPr>
          <p:cNvSpPr/>
          <p:nvPr/>
        </p:nvSpPr>
        <p:spPr>
          <a:xfrm>
            <a:off x="9844916" y="599152"/>
            <a:ext cx="2104912" cy="2104005"/>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19" name="TextBox 18">
            <a:extLst>
              <a:ext uri="{FF2B5EF4-FFF2-40B4-BE49-F238E27FC236}">
                <a16:creationId xmlns:a16="http://schemas.microsoft.com/office/drawing/2014/main" id="{8219088C-A8A0-6DF6-0B55-A49782759147}"/>
              </a:ext>
            </a:extLst>
          </p:cNvPr>
          <p:cNvSpPr txBox="1"/>
          <p:nvPr/>
        </p:nvSpPr>
        <p:spPr>
          <a:xfrm>
            <a:off x="9916297" y="912490"/>
            <a:ext cx="1962150" cy="1477328"/>
          </a:xfrm>
          <a:prstGeom prst="rect">
            <a:avLst/>
          </a:prstGeom>
          <a:noFill/>
        </p:spPr>
        <p:txBody>
          <a:bodyPr wrap="square" rtlCol="0">
            <a:spAutoFit/>
          </a:bodyPr>
          <a:lstStyle/>
          <a:p>
            <a:pPr algn="ctr"/>
            <a:r>
              <a:rPr lang="en-US" b="1" dirty="0"/>
              <a:t>Fall 2024 Payment Plan enrollment begins </a:t>
            </a:r>
          </a:p>
          <a:p>
            <a:pPr algn="ctr"/>
            <a:r>
              <a:rPr lang="en-US" b="1" dirty="0">
                <a:solidFill>
                  <a:srgbClr val="005BBB"/>
                </a:solidFill>
              </a:rPr>
              <a:t>July 15</a:t>
            </a:r>
          </a:p>
        </p:txBody>
      </p:sp>
      <p:sp>
        <p:nvSpPr>
          <p:cNvPr id="8" name="Rectangle 7">
            <a:extLst>
              <a:ext uri="{FF2B5EF4-FFF2-40B4-BE49-F238E27FC236}">
                <a16:creationId xmlns:a16="http://schemas.microsoft.com/office/drawing/2014/main" id="{2A37B46A-46C7-DAA9-C829-4ACF13B79947}"/>
              </a:ext>
              <a:ext uri="{C183D7F6-B498-43B3-948B-1728B52AA6E4}">
                <adec:decorative xmlns:adec="http://schemas.microsoft.com/office/drawing/2017/decorative" val="1"/>
              </a:ext>
            </a:extLst>
          </p:cNvPr>
          <p:cNvSpPr/>
          <p:nvPr/>
        </p:nvSpPr>
        <p:spPr>
          <a:xfrm>
            <a:off x="147694" y="5316289"/>
            <a:ext cx="1882073" cy="504964"/>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mage001">
            <a:extLst>
              <a:ext uri="{FF2B5EF4-FFF2-40B4-BE49-F238E27FC236}">
                <a16:creationId xmlns:a16="http://schemas.microsoft.com/office/drawing/2014/main" id="{26A38B0C-8F8D-4953-B49E-12908244D0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1029" b="25794"/>
          <a:stretch/>
        </p:blipFill>
        <p:spPr bwMode="auto">
          <a:xfrm>
            <a:off x="0" y="6156635"/>
            <a:ext cx="12377924" cy="100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Arrow Connector 4">
            <a:extLst>
              <a:ext uri="{FF2B5EF4-FFF2-40B4-BE49-F238E27FC236}">
                <a16:creationId xmlns:a16="http://schemas.microsoft.com/office/drawing/2014/main" id="{089B3DC5-FC8B-C7C3-7DB0-EBB9542399D5}"/>
              </a:ext>
              <a:ext uri="{C183D7F6-B498-43B3-948B-1728B52AA6E4}">
                <adec:decorative xmlns:adec="http://schemas.microsoft.com/office/drawing/2017/decorative" val="1"/>
              </a:ext>
            </a:extLst>
          </p:cNvPr>
          <p:cNvCxnSpPr>
            <a:cxnSpLocks/>
          </p:cNvCxnSpPr>
          <p:nvPr/>
        </p:nvCxnSpPr>
        <p:spPr>
          <a:xfrm flipV="1">
            <a:off x="10991850" y="2899693"/>
            <a:ext cx="0" cy="1611064"/>
          </a:xfrm>
          <a:prstGeom prst="straightConnector1">
            <a:avLst/>
          </a:prstGeom>
          <a:ln w="20320">
            <a:solidFill>
              <a:schemeClr val="accent1"/>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2FEF6789-A32F-50EC-19D1-C75AB077C4F6}"/>
              </a:ext>
              <a:ext uri="{C183D7F6-B498-43B3-948B-1728B52AA6E4}">
                <adec:decorative xmlns:adec="http://schemas.microsoft.com/office/drawing/2017/decorative" val="1"/>
              </a:ext>
            </a:extLst>
          </p:cNvPr>
          <p:cNvSpPr/>
          <p:nvPr/>
        </p:nvSpPr>
        <p:spPr>
          <a:xfrm>
            <a:off x="9939394" y="4746873"/>
            <a:ext cx="2104912" cy="2104005"/>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14" name="TextBox 13">
            <a:extLst>
              <a:ext uri="{FF2B5EF4-FFF2-40B4-BE49-F238E27FC236}">
                <a16:creationId xmlns:a16="http://schemas.microsoft.com/office/drawing/2014/main" id="{B5E6D39F-59B4-E766-D2F6-9AC08F72D159}"/>
              </a:ext>
            </a:extLst>
          </p:cNvPr>
          <p:cNvSpPr txBox="1"/>
          <p:nvPr/>
        </p:nvSpPr>
        <p:spPr>
          <a:xfrm>
            <a:off x="10007011" y="5359588"/>
            <a:ext cx="1962150" cy="923330"/>
          </a:xfrm>
          <a:prstGeom prst="rect">
            <a:avLst/>
          </a:prstGeom>
          <a:noFill/>
        </p:spPr>
        <p:txBody>
          <a:bodyPr wrap="square" rtlCol="0">
            <a:spAutoFit/>
          </a:bodyPr>
          <a:lstStyle/>
          <a:p>
            <a:pPr algn="ctr"/>
            <a:r>
              <a:rPr lang="en-US" b="1" dirty="0"/>
              <a:t>Last day to enroll is </a:t>
            </a:r>
          </a:p>
          <a:p>
            <a:pPr algn="ctr"/>
            <a:r>
              <a:rPr lang="en-US" b="1" dirty="0">
                <a:solidFill>
                  <a:srgbClr val="005BBB"/>
                </a:solidFill>
              </a:rPr>
              <a:t>September 27</a:t>
            </a:r>
          </a:p>
        </p:txBody>
      </p:sp>
    </p:spTree>
    <p:extLst>
      <p:ext uri="{BB962C8B-B14F-4D97-AF65-F5344CB8AC3E}">
        <p14:creationId xmlns:p14="http://schemas.microsoft.com/office/powerpoint/2010/main" val="1546184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08F29550-9C95-F855-68D1-C59401914D93}"/>
              </a:ext>
              <a:ext uri="{C183D7F6-B498-43B3-948B-1728B52AA6E4}">
                <adec:decorative xmlns:adec="http://schemas.microsoft.com/office/drawing/2017/decorative" val="1"/>
              </a:ext>
            </a:extLst>
          </p:cNvPr>
          <p:cNvSpPr/>
          <p:nvPr/>
        </p:nvSpPr>
        <p:spPr>
          <a:xfrm>
            <a:off x="8505873" y="2329368"/>
            <a:ext cx="2856070" cy="2736901"/>
          </a:xfrm>
          <a:prstGeom prst="ellipse">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99616"/>
            <a:ext cx="8119872" cy="590931"/>
          </a:xfrm>
        </p:spPr>
        <p:txBody>
          <a:bodyPr/>
          <a:lstStyle/>
          <a:p>
            <a:r>
              <a:rPr lang="en-US" b="1" dirty="0"/>
              <a:t>WHEN DOES AID DISBURSE?</a:t>
            </a:r>
          </a:p>
        </p:txBody>
      </p:sp>
      <p:sp>
        <p:nvSpPr>
          <p:cNvPr id="6" name="Text Placeholder 1">
            <a:extLst>
              <a:ext uri="{FF2B5EF4-FFF2-40B4-BE49-F238E27FC236}">
                <a16:creationId xmlns:a16="http://schemas.microsoft.com/office/drawing/2014/main" id="{00752E31-2A49-D09B-4048-E1ADC485B6BF}"/>
              </a:ext>
            </a:extLst>
          </p:cNvPr>
          <p:cNvSpPr txBox="1">
            <a:spLocks/>
          </p:cNvSpPr>
          <p:nvPr/>
        </p:nvSpPr>
        <p:spPr>
          <a:xfrm>
            <a:off x="427101" y="2226567"/>
            <a:ext cx="4802124" cy="3790483"/>
          </a:xfrm>
          <a:prstGeom prst="rect">
            <a:avLst/>
          </a:prstGeom>
        </p:spPr>
        <p:txBody>
          <a:bodyPr vert="horz" lIns="91440" tIns="45720" rIns="91440" bIns="45720" rtlCol="0">
            <a:noAutofit/>
          </a:bodyPr>
          <a:lstStyle>
            <a:lvl1pPr marL="228600" indent="-228600" algn="l" defTabSz="914400"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2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4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rial" panose="020B0604020202020204" pitchFamily="34" charset="0"/>
                <a:cs typeface="Arial" panose="020B0604020202020204" pitchFamily="34" charset="0"/>
              </a:rPr>
              <a:t>PELL</a:t>
            </a:r>
          </a:p>
          <a:p>
            <a:pPr marL="0" indent="0">
              <a:buNone/>
            </a:pPr>
            <a:r>
              <a:rPr lang="en-US" dirty="0">
                <a:latin typeface="Arial" panose="020B0604020202020204" pitchFamily="34" charset="0"/>
                <a:cs typeface="Arial" panose="020B0604020202020204" pitchFamily="34" charset="0"/>
              </a:rPr>
              <a:t>SEOG </a:t>
            </a:r>
          </a:p>
          <a:p>
            <a:pPr marL="0" indent="0">
              <a:buNone/>
            </a:pPr>
            <a:r>
              <a:rPr lang="en-US" dirty="0">
                <a:latin typeface="Arial" panose="020B0604020202020204" pitchFamily="34" charset="0"/>
                <a:cs typeface="Arial" panose="020B0604020202020204" pitchFamily="34" charset="0"/>
              </a:rPr>
              <a:t>Direct Subsidized Loans</a:t>
            </a:r>
          </a:p>
          <a:p>
            <a:pPr marL="0" indent="0">
              <a:buNone/>
            </a:pPr>
            <a:r>
              <a:rPr lang="en-US" dirty="0">
                <a:latin typeface="Arial" panose="020B0604020202020204" pitchFamily="34" charset="0"/>
                <a:cs typeface="Arial" panose="020B0604020202020204" pitchFamily="34" charset="0"/>
              </a:rPr>
              <a:t>Direct Unsubsidized Loans</a:t>
            </a:r>
          </a:p>
          <a:p>
            <a:pPr marL="0" indent="0">
              <a:buNone/>
            </a:pPr>
            <a:r>
              <a:rPr lang="en-US" dirty="0">
                <a:latin typeface="Arial" panose="020B0604020202020204" pitchFamily="34" charset="0"/>
                <a:cs typeface="Arial" panose="020B0604020202020204" pitchFamily="34" charset="0"/>
              </a:rPr>
              <a:t>Parent PLUS</a:t>
            </a:r>
          </a:p>
          <a:p>
            <a:pPr marL="0" indent="0">
              <a:buNone/>
            </a:pPr>
            <a:r>
              <a:rPr lang="en-US" dirty="0">
                <a:latin typeface="Arial" panose="020B0604020202020204" pitchFamily="34" charset="0"/>
                <a:cs typeface="Arial" panose="020B0604020202020204" pitchFamily="34" charset="0"/>
              </a:rPr>
              <a:t>Alternative/Private Loans</a:t>
            </a:r>
          </a:p>
          <a:p>
            <a:pPr marL="0" indent="0">
              <a:buNone/>
            </a:pPr>
            <a:r>
              <a:rPr lang="en-US" dirty="0">
                <a:latin typeface="Arial" panose="020B0604020202020204" pitchFamily="34" charset="0"/>
                <a:cs typeface="Arial" panose="020B0604020202020204" pitchFamily="34" charset="0"/>
              </a:rPr>
              <a:t>UB Scholarships</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p:txBody>
      </p:sp>
      <p:sp>
        <p:nvSpPr>
          <p:cNvPr id="7" name="Text Placeholder 1">
            <a:extLst>
              <a:ext uri="{FF2B5EF4-FFF2-40B4-BE49-F238E27FC236}">
                <a16:creationId xmlns:a16="http://schemas.microsoft.com/office/drawing/2014/main" id="{7721F941-0CEF-40D0-CC36-2D3A6E1C26D0}"/>
              </a:ext>
            </a:extLst>
          </p:cNvPr>
          <p:cNvSpPr txBox="1">
            <a:spLocks/>
          </p:cNvSpPr>
          <p:nvPr/>
        </p:nvSpPr>
        <p:spPr>
          <a:xfrm>
            <a:off x="4457978" y="2226567"/>
            <a:ext cx="4802124" cy="3446099"/>
          </a:xfrm>
          <a:prstGeom prst="rect">
            <a:avLst/>
          </a:prstGeom>
        </p:spPr>
        <p:txBody>
          <a:bodyPr vert="horz" lIns="91440" tIns="45720" rIns="91440" bIns="45720" rtlCol="0">
            <a:noAutofit/>
          </a:bodyPr>
          <a:lstStyle>
            <a:lvl1pPr marL="0" indent="0" algn="l" defTabSz="685800" rtl="0" eaLnBrk="1" latinLnBrk="0" hangingPunct="1">
              <a:lnSpc>
                <a:spcPts val="1950"/>
              </a:lnSpc>
              <a:spcBef>
                <a:spcPts val="750"/>
              </a:spcBef>
              <a:buClr>
                <a:srgbClr val="005BBB"/>
              </a:buClr>
              <a:buFont typeface="Arial" panose="020B0604020202020204" pitchFamily="34" charset="0"/>
              <a:buNone/>
              <a:defRPr sz="1350" b="0" i="0" kern="1200" spc="-38" baseline="0">
                <a:solidFill>
                  <a:srgbClr val="828383"/>
                </a:solidFill>
                <a:latin typeface="Arial" charset="0"/>
                <a:ea typeface="Arial" charset="0"/>
                <a:cs typeface="Arial" charset="0"/>
              </a:defRPr>
            </a:lvl1pPr>
            <a:lvl2pPr marL="342892" indent="0" algn="l" defTabSz="685800" rtl="0" eaLnBrk="1" latinLnBrk="0" hangingPunct="1">
              <a:lnSpc>
                <a:spcPct val="90000"/>
              </a:lnSpc>
              <a:spcBef>
                <a:spcPts val="375"/>
              </a:spcBef>
              <a:buClr>
                <a:srgbClr val="005BBB"/>
              </a:buClr>
              <a:buFont typeface="Arial" panose="020B0604020202020204" pitchFamily="34" charset="0"/>
              <a:buNone/>
              <a:defRPr sz="1500" kern="1200" baseline="0">
                <a:solidFill>
                  <a:schemeClr val="tx1">
                    <a:tint val="75000"/>
                  </a:schemeClr>
                </a:solidFill>
                <a:latin typeface="Arial" charset="0"/>
                <a:ea typeface="Arial" charset="0"/>
                <a:cs typeface="Arial" charset="0"/>
              </a:defRPr>
            </a:lvl2pPr>
            <a:lvl3pPr marL="685783" indent="0" algn="l" defTabSz="685800" rtl="0" eaLnBrk="1" latinLnBrk="0" hangingPunct="1">
              <a:lnSpc>
                <a:spcPct val="90000"/>
              </a:lnSpc>
              <a:spcBef>
                <a:spcPts val="375"/>
              </a:spcBef>
              <a:buClr>
                <a:srgbClr val="005BBB"/>
              </a:buClr>
              <a:buFont typeface="LucidaGrande" charset="0"/>
              <a:buNone/>
              <a:defRPr sz="1350" kern="1200" baseline="0">
                <a:solidFill>
                  <a:schemeClr val="tx1">
                    <a:tint val="75000"/>
                  </a:schemeClr>
                </a:solidFill>
                <a:latin typeface="Arial" charset="0"/>
                <a:ea typeface="Arial" charset="0"/>
                <a:cs typeface="Arial" charset="0"/>
              </a:defRPr>
            </a:lvl3pPr>
            <a:lvl4pPr marL="1028675" indent="0" algn="l" defTabSz="685800" rtl="0" eaLnBrk="1" latinLnBrk="0" hangingPunct="1">
              <a:lnSpc>
                <a:spcPct val="90000"/>
              </a:lnSpc>
              <a:spcBef>
                <a:spcPts val="375"/>
              </a:spcBef>
              <a:buClr>
                <a:srgbClr val="005BBB"/>
              </a:buClr>
              <a:buFont typeface="Arial" panose="020B0604020202020204" pitchFamily="34" charset="0"/>
              <a:buNone/>
              <a:defRPr sz="1200" kern="1200">
                <a:solidFill>
                  <a:schemeClr val="tx1">
                    <a:tint val="75000"/>
                  </a:schemeClr>
                </a:solidFill>
                <a:latin typeface="Arial" charset="0"/>
                <a:ea typeface="Arial" charset="0"/>
                <a:cs typeface="Arial" charset="0"/>
              </a:defRPr>
            </a:lvl4pPr>
            <a:lvl5pPr marL="1371566" indent="0" algn="l" defTabSz="685800" rtl="0" eaLnBrk="1" latinLnBrk="0" hangingPunct="1">
              <a:lnSpc>
                <a:spcPct val="90000"/>
              </a:lnSpc>
              <a:spcBef>
                <a:spcPts val="375"/>
              </a:spcBef>
              <a:buClr>
                <a:srgbClr val="005BBB"/>
              </a:buClr>
              <a:buFont typeface="Arial" panose="020B0604020202020204" pitchFamily="34" charset="0"/>
              <a:buNone/>
              <a:defRPr sz="1200" kern="1200">
                <a:solidFill>
                  <a:schemeClr val="tx1">
                    <a:tint val="75000"/>
                  </a:schemeClr>
                </a:solidFill>
                <a:latin typeface="Arial" charset="0"/>
                <a:ea typeface="Arial" charset="0"/>
                <a:cs typeface="Arial" charset="0"/>
              </a:defRPr>
            </a:lvl5pPr>
            <a:lvl6pPr marL="1714457"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6pPr>
            <a:lvl7pPr marL="2057348"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7pPr>
            <a:lvl8pPr marL="2400240"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8pPr>
            <a:lvl9pPr marL="2743132" indent="0" algn="l" defTabSz="685800" rtl="0" eaLnBrk="1" latinLnBrk="0" hangingPunct="1">
              <a:lnSpc>
                <a:spcPct val="90000"/>
              </a:lnSpc>
              <a:spcBef>
                <a:spcPts val="375"/>
              </a:spcBef>
              <a:buFont typeface="Arial" panose="020B0604020202020204" pitchFamily="34" charset="0"/>
              <a:buNone/>
              <a:defRPr sz="1200" kern="1200">
                <a:solidFill>
                  <a:schemeClr val="tx1">
                    <a:tint val="75000"/>
                  </a:schemeClr>
                </a:solidFill>
                <a:latin typeface="+mn-lt"/>
                <a:ea typeface="+mn-ea"/>
                <a:cs typeface="+mn-cs"/>
              </a:defRPr>
            </a:lvl9pPr>
          </a:lstStyle>
          <a:p>
            <a:r>
              <a:rPr lang="en-US" sz="1800" dirty="0">
                <a:solidFill>
                  <a:schemeClr val="tx1"/>
                </a:solidFill>
                <a:latin typeface="Arial" panose="020B0604020202020204" pitchFamily="34" charset="0"/>
                <a:cs typeface="Arial" panose="020B0604020202020204" pitchFamily="34" charset="0"/>
              </a:rPr>
              <a:t>TAP</a:t>
            </a:r>
          </a:p>
          <a:p>
            <a:r>
              <a:rPr lang="en-US" sz="1800" dirty="0">
                <a:solidFill>
                  <a:schemeClr val="tx1"/>
                </a:solidFill>
                <a:latin typeface="Arial" panose="020B0604020202020204" pitchFamily="34" charset="0"/>
                <a:cs typeface="Arial" panose="020B0604020202020204" pitchFamily="34" charset="0"/>
              </a:rPr>
              <a:t>SUNY TUITION CREDIT </a:t>
            </a:r>
          </a:p>
          <a:p>
            <a:r>
              <a:rPr lang="en-US" sz="1800" dirty="0">
                <a:solidFill>
                  <a:schemeClr val="tx1"/>
                </a:solidFill>
                <a:latin typeface="Arial" panose="020B0604020202020204" pitchFamily="34" charset="0"/>
                <a:cs typeface="Arial" panose="020B0604020202020204" pitchFamily="34" charset="0"/>
              </a:rPr>
              <a:t>NYS Merit Scholarships  </a:t>
            </a: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a:p>
            <a:endParaRPr lang="en-US" sz="18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7B0983F-3857-DCA4-72C9-22B95EEBA143}"/>
              </a:ext>
            </a:extLst>
          </p:cNvPr>
          <p:cNvSpPr txBox="1"/>
          <p:nvPr/>
        </p:nvSpPr>
        <p:spPr>
          <a:xfrm>
            <a:off x="427101" y="5891460"/>
            <a:ext cx="2307264" cy="523220"/>
          </a:xfrm>
          <a:prstGeom prst="rect">
            <a:avLst/>
          </a:prstGeom>
          <a:noFill/>
        </p:spPr>
        <p:txBody>
          <a:bodyPr wrap="square" rtlCol="0">
            <a:spAutoFit/>
          </a:bodyPr>
          <a:lstStyle/>
          <a:p>
            <a:pPr algn="ctr"/>
            <a:r>
              <a:rPr lang="en-US" sz="1400" dirty="0">
                <a:solidFill>
                  <a:srgbClr val="005BBB"/>
                </a:solidFill>
                <a:latin typeface="Arial" panose="020B0604020202020204" pitchFamily="34" charset="0"/>
                <a:ea typeface="Arial" charset="0"/>
                <a:cs typeface="Arial" panose="020B0604020202020204" pitchFamily="34" charset="0"/>
              </a:rPr>
              <a:t>Disburses </a:t>
            </a:r>
            <a:r>
              <a:rPr lang="en-US" sz="1400" b="1" dirty="0">
                <a:solidFill>
                  <a:srgbClr val="005BBB"/>
                </a:solidFill>
                <a:latin typeface="Arial" panose="020B0604020202020204" pitchFamily="34" charset="0"/>
                <a:ea typeface="Arial" charset="0"/>
                <a:cs typeface="Arial" panose="020B0604020202020204" pitchFamily="34" charset="0"/>
              </a:rPr>
              <a:t>1 week before</a:t>
            </a:r>
            <a:r>
              <a:rPr lang="en-US" sz="1400" dirty="0">
                <a:solidFill>
                  <a:srgbClr val="005BBB"/>
                </a:solidFill>
                <a:latin typeface="Arial" panose="020B0604020202020204" pitchFamily="34" charset="0"/>
                <a:ea typeface="Arial" charset="0"/>
                <a:cs typeface="Arial" panose="020B0604020202020204" pitchFamily="34" charset="0"/>
              </a:rPr>
              <a:t> the start of classes.</a:t>
            </a:r>
          </a:p>
        </p:txBody>
      </p:sp>
      <p:sp>
        <p:nvSpPr>
          <p:cNvPr id="9" name="TextBox 8">
            <a:extLst>
              <a:ext uri="{FF2B5EF4-FFF2-40B4-BE49-F238E27FC236}">
                <a16:creationId xmlns:a16="http://schemas.microsoft.com/office/drawing/2014/main" id="{73183F0D-53DC-101D-1B70-8465D217554B}"/>
              </a:ext>
            </a:extLst>
          </p:cNvPr>
          <p:cNvSpPr txBox="1"/>
          <p:nvPr/>
        </p:nvSpPr>
        <p:spPr>
          <a:xfrm>
            <a:off x="4114238" y="5917029"/>
            <a:ext cx="3741710" cy="523220"/>
          </a:xfrm>
          <a:prstGeom prst="rect">
            <a:avLst/>
          </a:prstGeom>
          <a:noFill/>
        </p:spPr>
        <p:txBody>
          <a:bodyPr wrap="square" rtlCol="0">
            <a:spAutoFit/>
          </a:bodyPr>
          <a:lstStyle/>
          <a:p>
            <a:pPr algn="ctr"/>
            <a:r>
              <a:rPr lang="en-US" sz="1400" dirty="0">
                <a:solidFill>
                  <a:srgbClr val="005BBB"/>
                </a:solidFill>
                <a:latin typeface="Arial" panose="020B0604020202020204" pitchFamily="34" charset="0"/>
                <a:ea typeface="Arial" charset="0"/>
                <a:cs typeface="Arial" panose="020B0604020202020204" pitchFamily="34" charset="0"/>
              </a:rPr>
              <a:t>Disburses</a:t>
            </a:r>
            <a:r>
              <a:rPr lang="en-US" sz="1400" b="1" dirty="0">
                <a:solidFill>
                  <a:srgbClr val="005BBB"/>
                </a:solidFill>
                <a:latin typeface="Arial" panose="020B0604020202020204" pitchFamily="34" charset="0"/>
                <a:ea typeface="Arial" charset="0"/>
                <a:cs typeface="Arial" panose="020B0604020202020204" pitchFamily="34" charset="0"/>
              </a:rPr>
              <a:t> after the fifth week (100% tuition liability)</a:t>
            </a:r>
            <a:r>
              <a:rPr lang="en-US" sz="1400" dirty="0">
                <a:solidFill>
                  <a:srgbClr val="005BBB"/>
                </a:solidFill>
                <a:latin typeface="Arial" panose="020B0604020202020204" pitchFamily="34" charset="0"/>
                <a:ea typeface="Arial" charset="0"/>
                <a:cs typeface="Arial" panose="020B0604020202020204" pitchFamily="34" charset="0"/>
              </a:rPr>
              <a:t> of semester.</a:t>
            </a:r>
          </a:p>
        </p:txBody>
      </p:sp>
      <p:cxnSp>
        <p:nvCxnSpPr>
          <p:cNvPr id="10" name="Straight Arrow Connector 9">
            <a:extLst>
              <a:ext uri="{FF2B5EF4-FFF2-40B4-BE49-F238E27FC236}">
                <a16:creationId xmlns:a16="http://schemas.microsoft.com/office/drawing/2014/main" id="{10BEE67B-7126-8B32-9B50-16D8F1D2316A}"/>
              </a:ext>
              <a:ext uri="{C183D7F6-B498-43B3-948B-1728B52AA6E4}">
                <adec:decorative xmlns:adec="http://schemas.microsoft.com/office/drawing/2017/decorative" val="1"/>
              </a:ext>
            </a:extLst>
          </p:cNvPr>
          <p:cNvCxnSpPr>
            <a:cxnSpLocks/>
          </p:cNvCxnSpPr>
          <p:nvPr/>
        </p:nvCxnSpPr>
        <p:spPr>
          <a:xfrm>
            <a:off x="1356722" y="5326802"/>
            <a:ext cx="0" cy="503593"/>
          </a:xfrm>
          <a:prstGeom prst="straightConnector1">
            <a:avLst/>
          </a:prstGeom>
          <a:ln w="20320">
            <a:solidFill>
              <a:schemeClr val="tx2"/>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2840E53-1863-8596-275E-B813E9131BEE}"/>
              </a:ext>
            </a:extLst>
          </p:cNvPr>
          <p:cNvSpPr txBox="1"/>
          <p:nvPr/>
        </p:nvSpPr>
        <p:spPr>
          <a:xfrm>
            <a:off x="8686800" y="2789878"/>
            <a:ext cx="2494216" cy="1815882"/>
          </a:xfrm>
          <a:prstGeom prst="rect">
            <a:avLst/>
          </a:prstGeom>
          <a:noFill/>
        </p:spPr>
        <p:txBody>
          <a:bodyPr wrap="square" rtlCol="0">
            <a:spAutoFit/>
          </a:bodyPr>
          <a:lstStyle/>
          <a:p>
            <a:pPr algn="ctr"/>
            <a:r>
              <a:rPr lang="en-US" sz="1600" b="1" dirty="0">
                <a:solidFill>
                  <a:srgbClr val="005BBB"/>
                </a:solidFill>
              </a:rPr>
              <a:t>NYS Excelsior Scholarship, Excelsior Tuition Credit and NYS STEM funds </a:t>
            </a:r>
          </a:p>
          <a:p>
            <a:pPr algn="ctr"/>
            <a:r>
              <a:rPr lang="en-US" sz="1600" b="1" dirty="0">
                <a:solidFill>
                  <a:srgbClr val="005BBB"/>
                </a:solidFill>
              </a:rPr>
              <a:t>will not disburse until after final grades are received each term.</a:t>
            </a:r>
          </a:p>
        </p:txBody>
      </p:sp>
      <p:cxnSp>
        <p:nvCxnSpPr>
          <p:cNvPr id="16" name="Straight Arrow Connector 15">
            <a:extLst>
              <a:ext uri="{FF2B5EF4-FFF2-40B4-BE49-F238E27FC236}">
                <a16:creationId xmlns:a16="http://schemas.microsoft.com/office/drawing/2014/main" id="{9251241E-7AF6-1F7B-BF5D-D777623E9ADC}"/>
              </a:ext>
              <a:ext uri="{C183D7F6-B498-43B3-948B-1728B52AA6E4}">
                <adec:decorative xmlns:adec="http://schemas.microsoft.com/office/drawing/2017/decorative" val="1"/>
              </a:ext>
            </a:extLst>
          </p:cNvPr>
          <p:cNvCxnSpPr>
            <a:cxnSpLocks/>
          </p:cNvCxnSpPr>
          <p:nvPr/>
        </p:nvCxnSpPr>
        <p:spPr>
          <a:xfrm>
            <a:off x="5628947" y="3697819"/>
            <a:ext cx="0" cy="2059886"/>
          </a:xfrm>
          <a:prstGeom prst="straightConnector1">
            <a:avLst/>
          </a:prstGeom>
          <a:ln w="20320">
            <a:solidFill>
              <a:schemeClr val="tx2"/>
            </a:solidFill>
            <a:prstDash val="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523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QUIKPAY – ENROLL IN DIRECT DEPOSIT</a:t>
            </a:r>
          </a:p>
        </p:txBody>
      </p:sp>
      <p:pic>
        <p:nvPicPr>
          <p:cNvPr id="6" name="Picture 5" descr="Screenshot with Manage Refunds and Manage My Refunds highlighted">
            <a:extLst>
              <a:ext uri="{FF2B5EF4-FFF2-40B4-BE49-F238E27FC236}">
                <a16:creationId xmlns:a16="http://schemas.microsoft.com/office/drawing/2014/main" id="{E95F494C-05D2-30CC-10C0-3B00AE9B6D0E}"/>
              </a:ext>
            </a:extLst>
          </p:cNvPr>
          <p:cNvPicPr>
            <a:picLocks noChangeAspect="1"/>
          </p:cNvPicPr>
          <p:nvPr/>
        </p:nvPicPr>
        <p:blipFill rotWithShape="1">
          <a:blip r:embed="rId3"/>
          <a:srcRect t="14483" r="33242" b="18295"/>
          <a:stretch/>
        </p:blipFill>
        <p:spPr>
          <a:xfrm>
            <a:off x="0" y="2062312"/>
            <a:ext cx="10325100" cy="5540990"/>
          </a:xfrm>
          <a:prstGeom prst="rect">
            <a:avLst/>
          </a:prstGeom>
        </p:spPr>
      </p:pic>
      <p:sp>
        <p:nvSpPr>
          <p:cNvPr id="7" name="Rectangle 6">
            <a:extLst>
              <a:ext uri="{FF2B5EF4-FFF2-40B4-BE49-F238E27FC236}">
                <a16:creationId xmlns:a16="http://schemas.microsoft.com/office/drawing/2014/main" id="{FC070E26-61DC-85D5-6246-B8983A55B1D1}"/>
              </a:ext>
              <a:ext uri="{C183D7F6-B498-43B3-948B-1728B52AA6E4}">
                <adec:decorative xmlns:adec="http://schemas.microsoft.com/office/drawing/2017/decorative" val="1"/>
              </a:ext>
            </a:extLst>
          </p:cNvPr>
          <p:cNvSpPr/>
          <p:nvPr/>
        </p:nvSpPr>
        <p:spPr>
          <a:xfrm>
            <a:off x="5825639" y="6009341"/>
            <a:ext cx="2451586" cy="616933"/>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82D676D-12CC-D788-2D4D-EC156E51B82F}"/>
              </a:ext>
              <a:ext uri="{C183D7F6-B498-43B3-948B-1728B52AA6E4}">
                <adec:decorative xmlns:adec="http://schemas.microsoft.com/office/drawing/2017/decorative" val="1"/>
              </a:ext>
            </a:extLst>
          </p:cNvPr>
          <p:cNvSpPr/>
          <p:nvPr/>
        </p:nvSpPr>
        <p:spPr>
          <a:xfrm>
            <a:off x="463064" y="4904809"/>
            <a:ext cx="2270611" cy="467291"/>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own Arrow 9">
            <a:extLst>
              <a:ext uri="{FF2B5EF4-FFF2-40B4-BE49-F238E27FC236}">
                <a16:creationId xmlns:a16="http://schemas.microsoft.com/office/drawing/2014/main" id="{E39223C4-AC0F-DEBC-4223-7360508C7725}"/>
              </a:ext>
              <a:ext uri="{C183D7F6-B498-43B3-948B-1728B52AA6E4}">
                <adec:decorative xmlns:adec="http://schemas.microsoft.com/office/drawing/2017/decorative" val="1"/>
              </a:ext>
            </a:extLst>
          </p:cNvPr>
          <p:cNvSpPr/>
          <p:nvPr/>
        </p:nvSpPr>
        <p:spPr>
          <a:xfrm>
            <a:off x="6378683" y="4748748"/>
            <a:ext cx="1345497" cy="962360"/>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646D8B91-EBED-EA54-AA03-D01B49BA00A2}"/>
              </a:ext>
            </a:extLst>
          </p:cNvPr>
          <p:cNvSpPr txBox="1"/>
          <p:nvPr/>
        </p:nvSpPr>
        <p:spPr>
          <a:xfrm flipH="1">
            <a:off x="195648" y="1025264"/>
            <a:ext cx="8700701" cy="923330"/>
          </a:xfrm>
          <a:prstGeom prst="rect">
            <a:avLst/>
          </a:prstGeom>
          <a:noFill/>
        </p:spPr>
        <p:txBody>
          <a:bodyPr wrap="square" rtlCol="0">
            <a:spAutoFit/>
          </a:bodyPr>
          <a:lstStyle/>
          <a:p>
            <a:r>
              <a:rPr lang="en-US" b="1" dirty="0">
                <a:solidFill>
                  <a:srgbClr val="005BBB"/>
                </a:solidFill>
              </a:rPr>
              <a:t>Students Receiving a Refund</a:t>
            </a:r>
          </a:p>
          <a:p>
            <a:pPr marL="285750" indent="-285750">
              <a:buFont typeface="Arial" panose="020B0604020202020204" pitchFamily="34" charset="0"/>
              <a:buChar char="•"/>
            </a:pPr>
            <a:r>
              <a:rPr lang="en-US" dirty="0"/>
              <a:t>Refund is available to you much faster – within 48 business hours</a:t>
            </a:r>
          </a:p>
          <a:p>
            <a:pPr marL="285750" indent="-285750">
              <a:buFont typeface="Arial" panose="020B0604020202020204" pitchFamily="34" charset="0"/>
              <a:buChar char="•"/>
            </a:pPr>
            <a:r>
              <a:rPr lang="en-US" dirty="0"/>
              <a:t>Safeguard against lost or stolen checks</a:t>
            </a:r>
          </a:p>
        </p:txBody>
      </p:sp>
    </p:spTree>
    <p:extLst>
      <p:ext uri="{BB962C8B-B14F-4D97-AF65-F5344CB8AC3E}">
        <p14:creationId xmlns:p14="http://schemas.microsoft.com/office/powerpoint/2010/main" val="565774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347216"/>
            <a:ext cx="8119872" cy="590931"/>
          </a:xfrm>
        </p:spPr>
        <p:txBody>
          <a:bodyPr/>
          <a:lstStyle/>
          <a:p>
            <a:r>
              <a:rPr lang="en-US" b="1" dirty="0"/>
              <a:t>SEMESTER BILLING CYCLE</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6" y="2033016"/>
            <a:ext cx="6925695" cy="3968249"/>
          </a:xfrm>
        </p:spPr>
        <p:txBody>
          <a:bodyPr/>
          <a:lstStyle/>
          <a:p>
            <a:pPr marL="0" indent="0">
              <a:buNone/>
            </a:pPr>
            <a:r>
              <a:rPr lang="en-US" b="1" dirty="0">
                <a:latin typeface="Arial" panose="020B0604020202020204" pitchFamily="34" charset="0"/>
                <a:cs typeface="Arial" panose="020B0604020202020204" pitchFamily="34" charset="0"/>
              </a:rPr>
              <a:t>Review every statement </a:t>
            </a:r>
            <a:r>
              <a:rPr lang="en-US" dirty="0">
                <a:latin typeface="Arial" panose="020B0604020202020204" pitchFamily="34" charset="0"/>
                <a:cs typeface="Arial" panose="020B0604020202020204" pitchFamily="34" charset="0"/>
              </a:rPr>
              <a:t>for new charges as all charges might not appear on first </a:t>
            </a:r>
            <a:r>
              <a:rPr lang="en-US" dirty="0" err="1">
                <a:latin typeface="Arial" panose="020B0604020202020204" pitchFamily="34" charset="0"/>
                <a:cs typeface="Arial" panose="020B0604020202020204" pitchFamily="34" charset="0"/>
              </a:rPr>
              <a:t>eBill</a:t>
            </a:r>
            <a:r>
              <a:rPr lang="en-US" dirty="0">
                <a:latin typeface="Arial" panose="020B0604020202020204" pitchFamily="34" charset="0"/>
                <a:cs typeface="Arial" panose="020B0604020202020204" pitchFamily="34" charset="0"/>
              </a:rPr>
              <a:t>. </a:t>
            </a:r>
          </a:p>
          <a:p>
            <a:pPr lvl="1"/>
            <a:r>
              <a:rPr lang="en-US" b="1" dirty="0">
                <a:latin typeface="Arial" panose="020B0604020202020204" pitchFamily="34" charset="0"/>
                <a:cs typeface="Arial" panose="020B0604020202020204" pitchFamily="34" charset="0"/>
              </a:rPr>
              <a:t>July 22 </a:t>
            </a:r>
            <a:r>
              <a:rPr lang="en-US" b="1" dirty="0" err="1">
                <a:latin typeface="Arial" panose="020B0604020202020204" pitchFamily="34" charset="0"/>
                <a:cs typeface="Arial" panose="020B0604020202020204" pitchFamily="34" charset="0"/>
              </a:rPr>
              <a:t>eBill</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includes tuition and fees for classes added on or before July 21 (due August 21) </a:t>
            </a:r>
          </a:p>
          <a:p>
            <a:pPr lvl="1"/>
            <a:r>
              <a:rPr lang="en-US" b="1" dirty="0">
                <a:latin typeface="Arial" panose="020B0604020202020204" pitchFamily="34" charset="0"/>
                <a:cs typeface="Arial" panose="020B0604020202020204" pitchFamily="34" charset="0"/>
              </a:rPr>
              <a:t>September 9 </a:t>
            </a:r>
            <a:r>
              <a:rPr lang="en-US" b="1" dirty="0" err="1">
                <a:latin typeface="Arial" panose="020B0604020202020204" pitchFamily="34" charset="0"/>
                <a:cs typeface="Arial" panose="020B0604020202020204" pitchFamily="34" charset="0"/>
              </a:rPr>
              <a:t>eBill</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includes tuition and fees for classes added after July 22 (due October 9) </a:t>
            </a:r>
          </a:p>
          <a:p>
            <a:pPr lvl="1"/>
            <a:r>
              <a:rPr lang="en-US" dirty="0">
                <a:latin typeface="Arial" panose="020B0604020202020204" pitchFamily="34" charset="0"/>
                <a:cs typeface="Arial" panose="020B0604020202020204" pitchFamily="34" charset="0"/>
              </a:rPr>
              <a:t>October 14 </a:t>
            </a:r>
            <a:r>
              <a:rPr lang="en-US" dirty="0" err="1">
                <a:latin typeface="Arial" panose="020B0604020202020204" pitchFamily="34" charset="0"/>
                <a:cs typeface="Arial" panose="020B0604020202020204" pitchFamily="34" charset="0"/>
              </a:rPr>
              <a:t>eBill</a:t>
            </a:r>
            <a:r>
              <a:rPr lang="en-US" dirty="0">
                <a:latin typeface="Arial" panose="020B0604020202020204" pitchFamily="34" charset="0"/>
                <a:cs typeface="Arial" panose="020B0604020202020204" pitchFamily="34" charset="0"/>
              </a:rPr>
              <a:t> (due November 13)</a:t>
            </a:r>
          </a:p>
          <a:p>
            <a:pPr lvl="1"/>
            <a:r>
              <a:rPr lang="en-US" dirty="0">
                <a:latin typeface="Arial" panose="020B0604020202020204" pitchFamily="34" charset="0"/>
                <a:cs typeface="Arial" panose="020B0604020202020204" pitchFamily="34" charset="0"/>
              </a:rPr>
              <a:t>November 18 </a:t>
            </a:r>
            <a:r>
              <a:rPr lang="en-US" dirty="0" err="1">
                <a:latin typeface="Arial" panose="020B0604020202020204" pitchFamily="34" charset="0"/>
                <a:cs typeface="Arial" panose="020B0604020202020204" pitchFamily="34" charset="0"/>
              </a:rPr>
              <a:t>eBill</a:t>
            </a:r>
            <a:r>
              <a:rPr lang="en-US" dirty="0">
                <a:latin typeface="Arial" panose="020B0604020202020204" pitchFamily="34" charset="0"/>
                <a:cs typeface="Arial" panose="020B0604020202020204" pitchFamily="34" charset="0"/>
              </a:rPr>
              <a:t> (due December 18)</a:t>
            </a:r>
          </a:p>
          <a:p>
            <a:endParaRPr lang="en-US" dirty="0">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57948DC-7FC4-BEFC-60A6-5F0C7AC11352}"/>
              </a:ext>
            </a:extLst>
          </p:cNvPr>
          <p:cNvSpPr txBox="1"/>
          <p:nvPr/>
        </p:nvSpPr>
        <p:spPr>
          <a:xfrm>
            <a:off x="1852267" y="5866140"/>
            <a:ext cx="9595057" cy="369332"/>
          </a:xfrm>
          <a:prstGeom prst="rect">
            <a:avLst/>
          </a:prstGeom>
          <a:noFill/>
        </p:spPr>
        <p:txBody>
          <a:bodyPr wrap="square" rtlCol="0">
            <a:spAutoFit/>
          </a:bodyPr>
          <a:lstStyle/>
          <a:p>
            <a:r>
              <a:rPr lang="en-US" dirty="0"/>
              <a:t>View future billing dates at </a:t>
            </a:r>
            <a:r>
              <a:rPr lang="en-US" b="1" u="sng" dirty="0">
                <a:solidFill>
                  <a:srgbClr val="005BBB"/>
                </a:solidFill>
              </a:rPr>
              <a:t>buffalo.edu/</a:t>
            </a:r>
            <a:r>
              <a:rPr lang="en-US" b="1" u="sng" dirty="0" err="1">
                <a:solidFill>
                  <a:srgbClr val="005BBB"/>
                </a:solidFill>
              </a:rPr>
              <a:t>studentaccounts</a:t>
            </a:r>
            <a:r>
              <a:rPr lang="en-US" b="1" u="sng" dirty="0">
                <a:solidFill>
                  <a:srgbClr val="005BBB"/>
                </a:solidFill>
              </a:rPr>
              <a:t>/billing</a:t>
            </a:r>
            <a:endParaRPr lang="en-US" b="1" i="1" u="sng" dirty="0">
              <a:solidFill>
                <a:srgbClr val="005BBB"/>
              </a:solidFill>
            </a:endParaRPr>
          </a:p>
        </p:txBody>
      </p:sp>
      <p:cxnSp>
        <p:nvCxnSpPr>
          <p:cNvPr id="10" name="Straight Arrow Connector 9">
            <a:extLst>
              <a:ext uri="{FF2B5EF4-FFF2-40B4-BE49-F238E27FC236}">
                <a16:creationId xmlns:a16="http://schemas.microsoft.com/office/drawing/2014/main" id="{19A4C95B-DD12-0D2D-0BE1-227A45920891}"/>
              </a:ext>
              <a:ext uri="{C183D7F6-B498-43B3-948B-1728B52AA6E4}">
                <adec:decorative xmlns:adec="http://schemas.microsoft.com/office/drawing/2017/decorative" val="1"/>
              </a:ext>
            </a:extLst>
          </p:cNvPr>
          <p:cNvCxnSpPr>
            <a:cxnSpLocks/>
          </p:cNvCxnSpPr>
          <p:nvPr/>
        </p:nvCxnSpPr>
        <p:spPr>
          <a:xfrm flipH="1">
            <a:off x="0" y="6063257"/>
            <a:ext cx="1852267" cy="0"/>
          </a:xfrm>
          <a:prstGeom prst="straightConnector1">
            <a:avLst/>
          </a:prstGeom>
          <a:ln w="20320">
            <a:solidFill>
              <a:srgbClr val="990000"/>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8288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3AABCB-6E8C-CBB1-2A39-D0AF57DAD0C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20051" t="11352" r="181" b="-126"/>
          <a:stretch/>
        </p:blipFill>
        <p:spPr>
          <a:xfrm>
            <a:off x="-528320" y="-17419"/>
            <a:ext cx="12720320" cy="9555368"/>
          </a:xfrm>
          <a:prstGeom prst="rect">
            <a:avLst/>
          </a:prstGeom>
        </p:spPr>
      </p:pic>
      <p:sp>
        <p:nvSpPr>
          <p:cNvPr id="4" name="Rectangle 3">
            <a:extLst>
              <a:ext uri="{FF2B5EF4-FFF2-40B4-BE49-F238E27FC236}">
                <a16:creationId xmlns:a16="http://schemas.microsoft.com/office/drawing/2014/main" id="{8167F079-304F-DCDF-B3EB-33A5580FD6C0}"/>
              </a:ext>
              <a:ext uri="{C183D7F6-B498-43B3-948B-1728B52AA6E4}">
                <adec:decorative xmlns:adec="http://schemas.microsoft.com/office/drawing/2017/decorative" val="1"/>
              </a:ext>
            </a:extLst>
          </p:cNvPr>
          <p:cNvSpPr/>
          <p:nvPr/>
        </p:nvSpPr>
        <p:spPr>
          <a:xfrm>
            <a:off x="6096000" y="-240632"/>
            <a:ext cx="6308558" cy="7116050"/>
          </a:xfrm>
          <a:prstGeom prst="rect">
            <a:avLst/>
          </a:prstGeom>
          <a:solidFill>
            <a:schemeClr val="accent1">
              <a:alpha val="96000"/>
            </a:schemeClr>
          </a:solidFill>
          <a:ln>
            <a:solidFill>
              <a:schemeClr val="accent1">
                <a:shade val="50000"/>
                <a:alpha val="57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4">
            <a:extLst>
              <a:ext uri="{FF2B5EF4-FFF2-40B4-BE49-F238E27FC236}">
                <a16:creationId xmlns:a16="http://schemas.microsoft.com/office/drawing/2014/main" id="{6328E6B6-921F-2593-4509-535142C667BC}"/>
              </a:ext>
            </a:extLst>
          </p:cNvPr>
          <p:cNvSpPr txBox="1">
            <a:spLocks/>
          </p:cNvSpPr>
          <p:nvPr/>
        </p:nvSpPr>
        <p:spPr>
          <a:xfrm>
            <a:off x="7017089" y="206386"/>
            <a:ext cx="4466380" cy="5296455"/>
          </a:xfrm>
          <a:prstGeom prst="rect">
            <a:avLst/>
          </a:prstGeom>
        </p:spPr>
        <p:txBody>
          <a:bodyPr/>
          <a:lstStyle>
            <a:lvl1pPr marL="228600" indent="-228600" algn="l" defTabSz="914400" rtl="0" eaLnBrk="1" latinLnBrk="0" hangingPunct="1">
              <a:lnSpc>
                <a:spcPct val="130000"/>
              </a:lnSpc>
              <a:spcBef>
                <a:spcPts val="600"/>
              </a:spcBef>
              <a:buClr>
                <a:schemeClr val="tx2"/>
              </a:buClr>
              <a:buSzPct val="120000"/>
              <a:buFont typeface="Arial" panose="020B0604020202020204" pitchFamily="34" charset="0"/>
              <a:buChar char="•"/>
              <a:defRPr sz="1800" kern="1200">
                <a:solidFill>
                  <a:schemeClr val="tx1"/>
                </a:solidFill>
                <a:latin typeface="+mn-lt"/>
                <a:ea typeface="+mn-ea"/>
                <a:cs typeface="+mn-cs"/>
              </a:defRPr>
            </a:lvl1pPr>
            <a:lvl2pPr marL="6858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2pPr>
            <a:lvl3pPr marL="11430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3pPr>
            <a:lvl4pPr marL="16002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4pPr>
            <a:lvl5pPr marL="2057400" indent="-182880" algn="l" defTabSz="914400" rtl="0" eaLnBrk="1" latinLnBrk="0" hangingPunct="1">
              <a:lnSpc>
                <a:spcPct val="130000"/>
              </a:lnSpc>
              <a:spcBef>
                <a:spcPts val="600"/>
              </a:spcBef>
              <a:buClr>
                <a:schemeClr val="tx2"/>
              </a:buClr>
              <a:buSzPct val="120000"/>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lvl="1" indent="-231775" algn="ctr">
              <a:lnSpc>
                <a:spcPct val="100000"/>
              </a:lnSpc>
              <a:buNone/>
            </a:pPr>
            <a:endParaRPr lang="en-US" sz="1600" dirty="0">
              <a:solidFill>
                <a:schemeClr val="bg1"/>
              </a:solidFill>
              <a:latin typeface="Arial"/>
              <a:cs typeface="Arial"/>
            </a:endParaRPr>
          </a:p>
          <a:p>
            <a:pPr marL="231775" lvl="1" indent="-231775" algn="ctr">
              <a:lnSpc>
                <a:spcPct val="100000"/>
              </a:lnSpc>
              <a:buNone/>
            </a:pPr>
            <a:r>
              <a:rPr lang="en-US" sz="2800" b="1" dirty="0">
                <a:solidFill>
                  <a:srgbClr val="FFC72C"/>
                </a:solidFill>
                <a:cs typeface="Arial"/>
              </a:rPr>
              <a:t>Student Accounts</a:t>
            </a:r>
          </a:p>
          <a:p>
            <a:pPr marL="231775" lvl="1" indent="-231775" algn="ctr">
              <a:lnSpc>
                <a:spcPct val="100000"/>
              </a:lnSpc>
              <a:buNone/>
            </a:pPr>
            <a:r>
              <a:rPr lang="en-US" sz="1600" b="1" i="1" dirty="0">
                <a:solidFill>
                  <a:schemeClr val="bg1"/>
                </a:solidFill>
                <a:cs typeface="Arial"/>
              </a:rPr>
              <a:t>In Person: </a:t>
            </a:r>
            <a:r>
              <a:rPr lang="en-US" sz="1600" b="1" dirty="0">
                <a:solidFill>
                  <a:schemeClr val="bg1"/>
                </a:solidFill>
                <a:cs typeface="Arial"/>
              </a:rPr>
              <a:t>1Capen, North Campus</a:t>
            </a:r>
          </a:p>
          <a:p>
            <a:pPr marL="502920" lvl="1" indent="0">
              <a:lnSpc>
                <a:spcPct val="100000"/>
              </a:lnSpc>
              <a:buNone/>
            </a:pPr>
            <a:r>
              <a:rPr lang="en-US" sz="1600" b="1" dirty="0">
                <a:solidFill>
                  <a:schemeClr val="bg1"/>
                </a:solidFill>
                <a:cs typeface="Arial"/>
              </a:rPr>
              <a:t>                  1Diefendorf, South Campus</a:t>
            </a:r>
          </a:p>
          <a:p>
            <a:pPr marL="502920" lvl="1" indent="0">
              <a:lnSpc>
                <a:spcPct val="100000"/>
              </a:lnSpc>
              <a:buNone/>
            </a:pPr>
            <a:endParaRPr lang="en-US" sz="1600" b="1" dirty="0">
              <a:solidFill>
                <a:schemeClr val="bg1"/>
              </a:solidFill>
              <a:cs typeface="Arial"/>
            </a:endParaRPr>
          </a:p>
          <a:p>
            <a:pPr marL="502920" lvl="1" indent="0">
              <a:lnSpc>
                <a:spcPct val="100000"/>
              </a:lnSpc>
              <a:buNone/>
            </a:pPr>
            <a:r>
              <a:rPr lang="en-US" sz="1600" b="1" i="1" dirty="0">
                <a:solidFill>
                  <a:schemeClr val="bg2"/>
                </a:solidFill>
                <a:cs typeface="Arial"/>
              </a:rPr>
              <a:t>By phone: </a:t>
            </a:r>
            <a:r>
              <a:rPr lang="en-US" sz="1600" b="1" dirty="0">
                <a:solidFill>
                  <a:schemeClr val="bg2"/>
                </a:solidFill>
                <a:cs typeface="Arial"/>
              </a:rPr>
              <a:t>716-645-1800</a:t>
            </a:r>
          </a:p>
          <a:p>
            <a:pPr marL="502920" lvl="1" indent="0">
              <a:lnSpc>
                <a:spcPct val="100000"/>
              </a:lnSpc>
              <a:buNone/>
            </a:pPr>
            <a:endParaRPr lang="en-US" sz="1600" b="1" dirty="0">
              <a:solidFill>
                <a:schemeClr val="bg2"/>
              </a:solidFill>
              <a:cs typeface="Arial"/>
            </a:endParaRPr>
          </a:p>
          <a:p>
            <a:pPr marL="502920" lvl="1" indent="0">
              <a:lnSpc>
                <a:spcPct val="100000"/>
              </a:lnSpc>
              <a:buNone/>
            </a:pPr>
            <a:r>
              <a:rPr lang="en-US" sz="1600" b="1" dirty="0">
                <a:solidFill>
                  <a:schemeClr val="bg2"/>
                </a:solidFill>
                <a:cs typeface="Arial"/>
              </a:rPr>
              <a:t>Complete the Contact Us Form or chat with Virtual Vic 24/7:</a:t>
            </a:r>
          </a:p>
          <a:p>
            <a:pPr marL="502920" lvl="1" indent="0">
              <a:lnSpc>
                <a:spcPct val="100000"/>
              </a:lnSpc>
              <a:buNone/>
            </a:pPr>
            <a:r>
              <a:rPr lang="en-US" sz="1600" b="1" dirty="0">
                <a:solidFill>
                  <a:schemeClr val="bg2"/>
                </a:solidFill>
                <a:cs typeface="Arial"/>
              </a:rPr>
              <a:t>	</a:t>
            </a:r>
            <a:r>
              <a:rPr lang="en-US" sz="1600" b="1" u="sng" dirty="0">
                <a:solidFill>
                  <a:schemeClr val="bg2"/>
                </a:solidFill>
                <a:cs typeface="Arial"/>
              </a:rPr>
              <a:t>buffalo.edu/studentaccounts</a:t>
            </a:r>
          </a:p>
          <a:p>
            <a:pPr marL="502920" lvl="1" indent="0">
              <a:lnSpc>
                <a:spcPct val="100000"/>
              </a:lnSpc>
              <a:buNone/>
            </a:pPr>
            <a:endParaRPr lang="en-US" sz="1600" b="1" dirty="0">
              <a:solidFill>
                <a:schemeClr val="bg2"/>
              </a:solidFill>
              <a:cs typeface="Arial"/>
            </a:endParaRPr>
          </a:p>
        </p:txBody>
      </p:sp>
      <p:pic>
        <p:nvPicPr>
          <p:cNvPr id="2" name="Picture 1" descr="A cartoon of a bull holding a flag&#10;&#10;Description automatically generated">
            <a:extLst>
              <a:ext uri="{FF2B5EF4-FFF2-40B4-BE49-F238E27FC236}">
                <a16:creationId xmlns:a16="http://schemas.microsoft.com/office/drawing/2014/main" id="{BA2C61B4-301B-1150-30C2-A56B60723C3D}"/>
              </a:ext>
            </a:extLst>
          </p:cNvPr>
          <p:cNvPicPr>
            <a:picLocks noChangeAspect="1"/>
          </p:cNvPicPr>
          <p:nvPr/>
        </p:nvPicPr>
        <p:blipFill>
          <a:blip r:embed="rId4"/>
          <a:stretch>
            <a:fillRect/>
          </a:stretch>
        </p:blipFill>
        <p:spPr>
          <a:xfrm>
            <a:off x="7297654" y="3541667"/>
            <a:ext cx="3333750" cy="3333750"/>
          </a:xfrm>
          <a:prstGeom prst="rect">
            <a:avLst/>
          </a:prstGeom>
          <a:effectLst>
            <a:outerShdw blurRad="50800" dist="114300" algn="ctr" rotWithShape="0">
              <a:schemeClr val="accent1">
                <a:alpha val="35000"/>
              </a:schemeClr>
            </a:outerShdw>
          </a:effectLst>
        </p:spPr>
      </p:pic>
      <p:sp>
        <p:nvSpPr>
          <p:cNvPr id="6" name="Title 5">
            <a:extLst>
              <a:ext uri="{FF2B5EF4-FFF2-40B4-BE49-F238E27FC236}">
                <a16:creationId xmlns:a16="http://schemas.microsoft.com/office/drawing/2014/main" id="{CE0FF425-1555-371B-3F81-B752FFDB01C7}"/>
              </a:ext>
            </a:extLst>
          </p:cNvPr>
          <p:cNvSpPr>
            <a:spLocks noGrp="1"/>
          </p:cNvSpPr>
          <p:nvPr>
            <p:ph type="title"/>
          </p:nvPr>
        </p:nvSpPr>
        <p:spPr>
          <a:xfrm>
            <a:off x="566928" y="-590931"/>
            <a:ext cx="10515600" cy="590931"/>
          </a:xfrm>
        </p:spPr>
        <p:txBody>
          <a:bodyPr vert="horz" lIns="91440" tIns="45720" rIns="91440" bIns="45720" rtlCol="0" anchor="b" anchorCtr="0">
            <a:spAutoFit/>
          </a:bodyPr>
          <a:lstStyle/>
          <a:p>
            <a:r>
              <a:rPr lang="en-US" dirty="0"/>
              <a:t>How to contact</a:t>
            </a:r>
          </a:p>
        </p:txBody>
      </p:sp>
    </p:spTree>
    <p:extLst>
      <p:ext uri="{BB962C8B-B14F-4D97-AF65-F5344CB8AC3E}">
        <p14:creationId xmlns:p14="http://schemas.microsoft.com/office/powerpoint/2010/main" val="2080365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389986-0437-8889-53C7-C94ACD2F847F}"/>
              </a:ext>
            </a:extLst>
          </p:cNvPr>
          <p:cNvSpPr txBox="1">
            <a:spLocks noGrp="1"/>
          </p:cNvSpPr>
          <p:nvPr>
            <p:ph type="title" idx="4294967295"/>
          </p:nvPr>
        </p:nvSpPr>
        <p:spPr>
          <a:xfrm>
            <a:off x="256754" y="227164"/>
            <a:ext cx="9296320" cy="590931"/>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lvl1pPr algn="l" defTabSz="914400" rtl="0" eaLnBrk="1" latinLnBrk="0" hangingPunct="1">
              <a:lnSpc>
                <a:spcPct val="90000"/>
              </a:lnSpc>
              <a:spcBef>
                <a:spcPct val="0"/>
              </a:spcBef>
              <a:buNone/>
              <a:defRPr sz="3600" b="0" i="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BBB"/>
                </a:solidFill>
                <a:effectLst/>
                <a:uLnTx/>
                <a:uFillTx/>
                <a:latin typeface="+mj-lt"/>
                <a:ea typeface="+mj-ea"/>
                <a:cs typeface="+mj-cs"/>
              </a:rPr>
              <a:t>PAYING FOR COLLEGE: A UB TIMELINE</a:t>
            </a:r>
            <a:endParaRPr kumimoji="0" lang="en-US" sz="3600" b="0" i="0" u="none" strike="noStrike" kern="1200" cap="none" spc="0" normalizeH="0" baseline="0" noProof="0" dirty="0">
              <a:ln>
                <a:noFill/>
              </a:ln>
              <a:solidFill>
                <a:srgbClr val="005BBB"/>
              </a:solidFill>
              <a:effectLst/>
              <a:uLnTx/>
              <a:uFillTx/>
              <a:latin typeface="+mj-lt"/>
              <a:ea typeface="+mj-ea"/>
              <a:cs typeface="+mj-cs"/>
            </a:endParaRPr>
          </a:p>
        </p:txBody>
      </p:sp>
      <p:sp>
        <p:nvSpPr>
          <p:cNvPr id="2" name="TextBox 1">
            <a:extLst>
              <a:ext uri="{FF2B5EF4-FFF2-40B4-BE49-F238E27FC236}">
                <a16:creationId xmlns:a16="http://schemas.microsoft.com/office/drawing/2014/main" id="{2AB3D7C3-267C-E3C5-83A1-33225D7C77F9}"/>
              </a:ext>
            </a:extLst>
          </p:cNvPr>
          <p:cNvSpPr txBox="1"/>
          <p:nvPr/>
        </p:nvSpPr>
        <p:spPr>
          <a:xfrm>
            <a:off x="818147" y="1480981"/>
            <a:ext cx="11550316" cy="369332"/>
          </a:xfrm>
          <a:prstGeom prst="rect">
            <a:avLst/>
          </a:prstGeom>
          <a:solidFill>
            <a:schemeClr val="accent1"/>
          </a:solidFill>
          <a:ln>
            <a:solidFill>
              <a:schemeClr val="accent1"/>
            </a:solidFill>
          </a:ln>
        </p:spPr>
        <p:txBody>
          <a:bodyPr wrap="square" rtlCol="0">
            <a:spAutoFit/>
          </a:bodyPr>
          <a:lstStyle/>
          <a:p>
            <a:pPr marL="285750" indent="-285750">
              <a:buFont typeface="Wingdings" panose="05000000000000000000" pitchFamily="2" charset="2"/>
              <a:buChar char="q"/>
            </a:pPr>
            <a:r>
              <a:rPr lang="en-US" b="1" dirty="0">
                <a:solidFill>
                  <a:schemeClr val="bg1"/>
                </a:solidFill>
              </a:rPr>
              <a:t>HUB Student Center To-Do list items</a:t>
            </a:r>
            <a:endParaRPr lang="en-US" dirty="0">
              <a:solidFill>
                <a:schemeClr val="bg1"/>
              </a:solidFill>
            </a:endParaRPr>
          </a:p>
        </p:txBody>
      </p:sp>
      <p:sp>
        <p:nvSpPr>
          <p:cNvPr id="5" name="TextBox 4">
            <a:extLst>
              <a:ext uri="{FF2B5EF4-FFF2-40B4-BE49-F238E27FC236}">
                <a16:creationId xmlns:a16="http://schemas.microsoft.com/office/drawing/2014/main" id="{34458697-E851-E969-B4EE-7132A41010CF}"/>
              </a:ext>
            </a:extLst>
          </p:cNvPr>
          <p:cNvSpPr txBox="1"/>
          <p:nvPr/>
        </p:nvSpPr>
        <p:spPr>
          <a:xfrm>
            <a:off x="3295087" y="1927812"/>
            <a:ext cx="9073376" cy="369332"/>
          </a:xfrm>
          <a:prstGeom prst="rect">
            <a:avLst/>
          </a:prstGeom>
          <a:solidFill>
            <a:schemeClr val="accent1"/>
          </a:solidFill>
          <a:ln>
            <a:solidFill>
              <a:schemeClr val="accent1"/>
            </a:solidFill>
          </a:ln>
        </p:spPr>
        <p:txBody>
          <a:bodyPr wrap="square" rtlCol="0">
            <a:spAutoFit/>
          </a:bodyPr>
          <a:lstStyle/>
          <a:p>
            <a:pPr marL="285750" indent="-285750">
              <a:buFont typeface="Wingdings" panose="05000000000000000000" pitchFamily="2" charset="2"/>
              <a:buChar char="q"/>
            </a:pPr>
            <a:r>
              <a:rPr lang="en-US" b="1" dirty="0">
                <a:solidFill>
                  <a:schemeClr val="bg1"/>
                </a:solidFill>
                <a:sym typeface="Wingdings" panose="05000000000000000000" pitchFamily="2" charset="2"/>
              </a:rPr>
              <a:t>Consider payment options + resources</a:t>
            </a:r>
            <a:endParaRPr lang="en-US" dirty="0">
              <a:solidFill>
                <a:schemeClr val="bg1"/>
              </a:solidFill>
            </a:endParaRPr>
          </a:p>
        </p:txBody>
      </p:sp>
      <p:sp>
        <p:nvSpPr>
          <p:cNvPr id="27" name="TextBox 26">
            <a:extLst>
              <a:ext uri="{FF2B5EF4-FFF2-40B4-BE49-F238E27FC236}">
                <a16:creationId xmlns:a16="http://schemas.microsoft.com/office/drawing/2014/main" id="{37D64E86-A69C-0BBA-E227-7A05EA5DB407}"/>
              </a:ext>
            </a:extLst>
          </p:cNvPr>
          <p:cNvSpPr txBox="1"/>
          <p:nvPr/>
        </p:nvSpPr>
        <p:spPr>
          <a:xfrm>
            <a:off x="3840500" y="2374643"/>
            <a:ext cx="8674770" cy="369332"/>
          </a:xfrm>
          <a:prstGeom prst="rect">
            <a:avLst/>
          </a:prstGeom>
          <a:solidFill>
            <a:srgbClr val="005BBB">
              <a:alpha val="74902"/>
            </a:srgbClr>
          </a:solidFill>
          <a:ln>
            <a:solidFill>
              <a:schemeClr val="accent1"/>
            </a:solidFill>
          </a:ln>
        </p:spPr>
        <p:txBody>
          <a:bodyPr wrap="square" rtlCol="0">
            <a:spAutoFit/>
          </a:bodyPr>
          <a:lstStyle/>
          <a:p>
            <a:pPr marL="285750" indent="-285750">
              <a:buFont typeface="Wingdings" panose="05000000000000000000" pitchFamily="2" charset="2"/>
              <a:buChar char="q"/>
            </a:pPr>
            <a:r>
              <a:rPr lang="en-US" b="1" dirty="0">
                <a:solidFill>
                  <a:schemeClr val="bg1"/>
                </a:solidFill>
              </a:rPr>
              <a:t>Review SUNY Smart Track Financial Aid Plan</a:t>
            </a:r>
            <a:endParaRPr lang="en-US" dirty="0">
              <a:solidFill>
                <a:schemeClr val="bg1"/>
              </a:solidFill>
            </a:endParaRPr>
          </a:p>
        </p:txBody>
      </p:sp>
      <p:sp>
        <p:nvSpPr>
          <p:cNvPr id="13" name="TextBox 12">
            <a:extLst>
              <a:ext uri="{FF2B5EF4-FFF2-40B4-BE49-F238E27FC236}">
                <a16:creationId xmlns:a16="http://schemas.microsoft.com/office/drawing/2014/main" id="{3807B2A0-807F-44F3-2B48-3B37CB4E501E}"/>
              </a:ext>
            </a:extLst>
          </p:cNvPr>
          <p:cNvSpPr txBox="1"/>
          <p:nvPr/>
        </p:nvSpPr>
        <p:spPr>
          <a:xfrm>
            <a:off x="3840500" y="2834825"/>
            <a:ext cx="8674770" cy="369332"/>
          </a:xfrm>
          <a:prstGeom prst="rect">
            <a:avLst/>
          </a:prstGeom>
          <a:solidFill>
            <a:srgbClr val="005BBB">
              <a:alpha val="74902"/>
            </a:srgbClr>
          </a:solidFill>
          <a:ln>
            <a:solidFill>
              <a:schemeClr val="accent1"/>
            </a:solidFill>
          </a:ln>
        </p:spPr>
        <p:txBody>
          <a:bodyPr wrap="square" rtlCol="0">
            <a:spAutoFit/>
          </a:bodyPr>
          <a:lstStyle/>
          <a:p>
            <a:pPr marL="285750" indent="-285750">
              <a:buFont typeface="Wingdings" panose="05000000000000000000" pitchFamily="2" charset="2"/>
              <a:buChar char="q"/>
            </a:pPr>
            <a:r>
              <a:rPr lang="en-US" b="1" dirty="0">
                <a:solidFill>
                  <a:schemeClr val="bg1"/>
                </a:solidFill>
              </a:rPr>
              <a:t>Submit additional applications (TAP, Excelsior, loans)</a:t>
            </a:r>
            <a:endParaRPr lang="en-US" dirty="0">
              <a:solidFill>
                <a:schemeClr val="bg1"/>
              </a:solidFill>
            </a:endParaRPr>
          </a:p>
        </p:txBody>
      </p:sp>
      <p:sp>
        <p:nvSpPr>
          <p:cNvPr id="22" name="TextBox 21">
            <a:extLst>
              <a:ext uri="{FF2B5EF4-FFF2-40B4-BE49-F238E27FC236}">
                <a16:creationId xmlns:a16="http://schemas.microsoft.com/office/drawing/2014/main" id="{BC275791-47AE-F1A3-95E1-678FDF28C561}"/>
              </a:ext>
            </a:extLst>
          </p:cNvPr>
          <p:cNvSpPr txBox="1"/>
          <p:nvPr/>
        </p:nvSpPr>
        <p:spPr>
          <a:xfrm>
            <a:off x="3840500" y="3287940"/>
            <a:ext cx="8674770" cy="369332"/>
          </a:xfrm>
          <a:prstGeom prst="rect">
            <a:avLst/>
          </a:prstGeom>
          <a:solidFill>
            <a:srgbClr val="005BBB">
              <a:alpha val="74902"/>
            </a:srgbClr>
          </a:solidFill>
          <a:ln>
            <a:solidFill>
              <a:schemeClr val="accent1"/>
            </a:solidFill>
          </a:ln>
        </p:spPr>
        <p:txBody>
          <a:bodyPr wrap="square" rtlCol="0">
            <a:spAutoFit/>
          </a:bodyPr>
          <a:lstStyle/>
          <a:p>
            <a:pPr marL="285750" indent="-285750">
              <a:buFont typeface="Wingdings" panose="05000000000000000000" pitchFamily="2" charset="2"/>
              <a:buChar char="q"/>
            </a:pPr>
            <a:r>
              <a:rPr lang="en-US" b="1" dirty="0">
                <a:solidFill>
                  <a:schemeClr val="bg1"/>
                </a:solidFill>
              </a:rPr>
              <a:t>Grant access for supporter(s) via FERPA or Authorized Payer</a:t>
            </a:r>
            <a:endParaRPr lang="en-US" dirty="0">
              <a:solidFill>
                <a:schemeClr val="bg1"/>
              </a:solidFill>
            </a:endParaRPr>
          </a:p>
        </p:txBody>
      </p:sp>
      <p:sp>
        <p:nvSpPr>
          <p:cNvPr id="15" name="TextBox 14">
            <a:extLst>
              <a:ext uri="{FF2B5EF4-FFF2-40B4-BE49-F238E27FC236}">
                <a16:creationId xmlns:a16="http://schemas.microsoft.com/office/drawing/2014/main" id="{4F172187-DF48-078D-B9A9-9F0F2DE2E03C}"/>
              </a:ext>
            </a:extLst>
          </p:cNvPr>
          <p:cNvSpPr txBox="1"/>
          <p:nvPr/>
        </p:nvSpPr>
        <p:spPr>
          <a:xfrm>
            <a:off x="3840500" y="3744100"/>
            <a:ext cx="8674770" cy="369332"/>
          </a:xfrm>
          <a:prstGeom prst="rect">
            <a:avLst/>
          </a:prstGeom>
          <a:solidFill>
            <a:srgbClr val="005BBB">
              <a:alpha val="74902"/>
            </a:srgbClr>
          </a:solidFill>
          <a:ln>
            <a:solidFill>
              <a:schemeClr val="accent1"/>
            </a:solidFill>
          </a:ln>
        </p:spPr>
        <p:txBody>
          <a:bodyPr wrap="square" rtlCol="0">
            <a:spAutoFit/>
          </a:bodyPr>
          <a:lstStyle/>
          <a:p>
            <a:pPr marL="285750" indent="-285750">
              <a:buFont typeface="Wingdings" panose="05000000000000000000" pitchFamily="2" charset="2"/>
              <a:buChar char="q"/>
            </a:pPr>
            <a:r>
              <a:rPr lang="en-US" b="1" dirty="0">
                <a:solidFill>
                  <a:schemeClr val="bg1"/>
                </a:solidFill>
              </a:rPr>
              <a:t>Enroll in Payment Plan</a:t>
            </a:r>
            <a:endParaRPr lang="en-US" dirty="0">
              <a:solidFill>
                <a:schemeClr val="bg1"/>
              </a:solidFill>
            </a:endParaRPr>
          </a:p>
        </p:txBody>
      </p:sp>
      <p:sp>
        <p:nvSpPr>
          <p:cNvPr id="6" name="TextBox 5">
            <a:extLst>
              <a:ext uri="{FF2B5EF4-FFF2-40B4-BE49-F238E27FC236}">
                <a16:creationId xmlns:a16="http://schemas.microsoft.com/office/drawing/2014/main" id="{2DC6E91A-EC21-EC12-F555-8FFDF6BA2EB2}"/>
              </a:ext>
            </a:extLst>
          </p:cNvPr>
          <p:cNvSpPr txBox="1"/>
          <p:nvPr/>
        </p:nvSpPr>
        <p:spPr>
          <a:xfrm>
            <a:off x="6082398" y="4197740"/>
            <a:ext cx="6096000" cy="369332"/>
          </a:xfrm>
          <a:prstGeom prst="rect">
            <a:avLst/>
          </a:prstGeom>
          <a:solidFill>
            <a:schemeClr val="accent1"/>
          </a:solidFill>
          <a:ln>
            <a:solidFill>
              <a:schemeClr val="accent1"/>
            </a:solidFill>
          </a:ln>
        </p:spPr>
        <p:txBody>
          <a:bodyPr wrap="square" rtlCol="0">
            <a:spAutoFit/>
          </a:bodyPr>
          <a:lstStyle/>
          <a:p>
            <a:pPr marL="285750" indent="-285750">
              <a:buFont typeface="Wingdings" panose="05000000000000000000" pitchFamily="2" charset="2"/>
              <a:buChar char="q"/>
            </a:pPr>
            <a:r>
              <a:rPr lang="en-US" b="1" dirty="0">
                <a:solidFill>
                  <a:schemeClr val="bg1"/>
                </a:solidFill>
              </a:rPr>
              <a:t>Review eBill (sent </a:t>
            </a:r>
            <a:r>
              <a:rPr lang="en-US" b="1" dirty="0">
                <a:solidFill>
                  <a:srgbClr val="FFC72C"/>
                </a:solidFill>
              </a:rPr>
              <a:t>July 22</a:t>
            </a:r>
            <a:r>
              <a:rPr lang="en-US" b="1" dirty="0">
                <a:solidFill>
                  <a:schemeClr val="bg1"/>
                </a:solidFill>
                <a:sym typeface="Wingdings" panose="05000000000000000000" pitchFamily="2" charset="2"/>
              </a:rPr>
              <a:t>)</a:t>
            </a:r>
            <a:endParaRPr lang="en-US" dirty="0">
              <a:solidFill>
                <a:schemeClr val="bg1"/>
              </a:solidFill>
            </a:endParaRPr>
          </a:p>
        </p:txBody>
      </p:sp>
      <p:sp>
        <p:nvSpPr>
          <p:cNvPr id="29" name="TextBox 28">
            <a:extLst>
              <a:ext uri="{FF2B5EF4-FFF2-40B4-BE49-F238E27FC236}">
                <a16:creationId xmlns:a16="http://schemas.microsoft.com/office/drawing/2014/main" id="{9F86AB39-A2CF-0638-2ACF-F618D605E290}"/>
              </a:ext>
            </a:extLst>
          </p:cNvPr>
          <p:cNvSpPr txBox="1"/>
          <p:nvPr/>
        </p:nvSpPr>
        <p:spPr>
          <a:xfrm>
            <a:off x="6825561" y="4660989"/>
            <a:ext cx="5427822" cy="369332"/>
          </a:xfrm>
          <a:prstGeom prst="rect">
            <a:avLst/>
          </a:prstGeom>
          <a:solidFill>
            <a:srgbClr val="005BBB">
              <a:alpha val="74902"/>
            </a:srgbClr>
          </a:solidFill>
          <a:ln>
            <a:solidFill>
              <a:schemeClr val="accent1"/>
            </a:solidFill>
          </a:ln>
        </p:spPr>
        <p:txBody>
          <a:bodyPr wrap="square" rtlCol="0">
            <a:spAutoFit/>
          </a:bodyPr>
          <a:lstStyle/>
          <a:p>
            <a:pPr marL="285750" indent="-285750">
              <a:buFont typeface="Wingdings" panose="05000000000000000000" pitchFamily="2" charset="2"/>
              <a:buChar char="q"/>
            </a:pPr>
            <a:r>
              <a:rPr lang="en-US" b="1" dirty="0">
                <a:solidFill>
                  <a:schemeClr val="bg1"/>
                </a:solidFill>
              </a:rPr>
              <a:t>Verify all financial aid shows on eBill</a:t>
            </a:r>
            <a:endParaRPr lang="en-US" dirty="0">
              <a:solidFill>
                <a:schemeClr val="bg1"/>
              </a:solidFill>
            </a:endParaRPr>
          </a:p>
        </p:txBody>
      </p:sp>
      <p:sp>
        <p:nvSpPr>
          <p:cNvPr id="12" name="TextBox 11">
            <a:extLst>
              <a:ext uri="{FF2B5EF4-FFF2-40B4-BE49-F238E27FC236}">
                <a16:creationId xmlns:a16="http://schemas.microsoft.com/office/drawing/2014/main" id="{9AA51013-B189-2AAE-1509-0D17B306E439}"/>
              </a:ext>
            </a:extLst>
          </p:cNvPr>
          <p:cNvSpPr txBox="1"/>
          <p:nvPr/>
        </p:nvSpPr>
        <p:spPr>
          <a:xfrm>
            <a:off x="8767014" y="5114629"/>
            <a:ext cx="3601449" cy="369332"/>
          </a:xfrm>
          <a:prstGeom prst="rect">
            <a:avLst/>
          </a:prstGeom>
          <a:solidFill>
            <a:srgbClr val="005BBB"/>
          </a:solidFill>
          <a:ln>
            <a:solidFill>
              <a:schemeClr val="accent1"/>
            </a:solidFill>
          </a:ln>
        </p:spPr>
        <p:txBody>
          <a:bodyPr wrap="square" rtlCol="0">
            <a:spAutoFit/>
          </a:bodyPr>
          <a:lstStyle/>
          <a:p>
            <a:pPr marL="285750" indent="-285750">
              <a:buFont typeface="Wingdings" panose="05000000000000000000" pitchFamily="2" charset="2"/>
              <a:buChar char="q"/>
            </a:pPr>
            <a:r>
              <a:rPr lang="en-US" b="1" dirty="0">
                <a:solidFill>
                  <a:schemeClr val="bg1"/>
                </a:solidFill>
              </a:rPr>
              <a:t>Pay eBill (due </a:t>
            </a:r>
            <a:r>
              <a:rPr lang="en-US" b="1" dirty="0">
                <a:solidFill>
                  <a:srgbClr val="FFC72C"/>
                </a:solidFill>
              </a:rPr>
              <a:t>August 21</a:t>
            </a:r>
            <a:r>
              <a:rPr lang="en-US" b="1" dirty="0">
                <a:solidFill>
                  <a:schemeClr val="bg1"/>
                </a:solidFill>
              </a:rPr>
              <a:t>)</a:t>
            </a:r>
            <a:endParaRPr lang="en-US" dirty="0">
              <a:solidFill>
                <a:schemeClr val="bg1"/>
              </a:solidFill>
            </a:endParaRPr>
          </a:p>
        </p:txBody>
      </p:sp>
      <p:sp>
        <p:nvSpPr>
          <p:cNvPr id="4" name="TextBox 3">
            <a:extLst>
              <a:ext uri="{FF2B5EF4-FFF2-40B4-BE49-F238E27FC236}">
                <a16:creationId xmlns:a16="http://schemas.microsoft.com/office/drawing/2014/main" id="{F7B96B19-D55D-16CF-7ADE-6D137ADCB5C6}"/>
              </a:ext>
            </a:extLst>
          </p:cNvPr>
          <p:cNvSpPr txBox="1"/>
          <p:nvPr/>
        </p:nvSpPr>
        <p:spPr>
          <a:xfrm>
            <a:off x="6096000" y="5541897"/>
            <a:ext cx="8233610" cy="369332"/>
          </a:xfrm>
          <a:prstGeom prst="rect">
            <a:avLst/>
          </a:prstGeom>
          <a:solidFill>
            <a:schemeClr val="accent1"/>
          </a:solidFill>
          <a:ln>
            <a:solidFill>
              <a:schemeClr val="accent1"/>
            </a:solidFill>
          </a:ln>
        </p:spPr>
        <p:txBody>
          <a:bodyPr wrap="square" rtlCol="0">
            <a:spAutoFit/>
          </a:bodyPr>
          <a:lstStyle/>
          <a:p>
            <a:pPr marL="285750" indent="-285750">
              <a:buFont typeface="Wingdings" panose="05000000000000000000" pitchFamily="2" charset="2"/>
              <a:buChar char="q"/>
            </a:pPr>
            <a:r>
              <a:rPr lang="en-US" b="1" dirty="0">
                <a:solidFill>
                  <a:schemeClr val="bg1"/>
                </a:solidFill>
              </a:rPr>
              <a:t>Send HS and college transcript(s) to UB (</a:t>
            </a:r>
            <a:r>
              <a:rPr lang="en-US" b="1" dirty="0">
                <a:solidFill>
                  <a:srgbClr val="FFC72C"/>
                </a:solidFill>
              </a:rPr>
              <a:t>August 26</a:t>
            </a:r>
            <a:r>
              <a:rPr lang="en-US" b="1" dirty="0">
                <a:solidFill>
                  <a:schemeClr val="bg1"/>
                </a:solidFill>
              </a:rPr>
              <a:t>)</a:t>
            </a:r>
            <a:endParaRPr lang="en-US" dirty="0">
              <a:solidFill>
                <a:schemeClr val="bg1"/>
              </a:solidFill>
            </a:endParaRPr>
          </a:p>
        </p:txBody>
      </p:sp>
      <p:sp>
        <p:nvSpPr>
          <p:cNvPr id="9" name="TextBox 8">
            <a:extLst>
              <a:ext uri="{FF2B5EF4-FFF2-40B4-BE49-F238E27FC236}">
                <a16:creationId xmlns:a16="http://schemas.microsoft.com/office/drawing/2014/main" id="{DB63FFF2-B530-1CBE-6304-CFF53F569511}"/>
              </a:ext>
            </a:extLst>
          </p:cNvPr>
          <p:cNvSpPr txBox="1"/>
          <p:nvPr/>
        </p:nvSpPr>
        <p:spPr>
          <a:xfrm rot="16200000">
            <a:off x="5051548" y="-252791"/>
            <a:ext cx="1142417" cy="13111282"/>
          </a:xfrm>
          <a:prstGeom prst="rect">
            <a:avLst/>
          </a:prstGeom>
          <a:noFill/>
        </p:spPr>
        <p:txBody>
          <a:bodyPr wrap="square" rtlCol="0">
            <a:spAutoFit/>
          </a:bodyPr>
          <a:lstStyle/>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r>
              <a:rPr lang="en-US" b="1" dirty="0">
                <a:solidFill>
                  <a:srgbClr val="005BBB"/>
                </a:solidFill>
              </a:rPr>
              <a:t>June</a:t>
            </a: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r>
              <a:rPr lang="en-US" b="1" dirty="0">
                <a:solidFill>
                  <a:srgbClr val="005BBB"/>
                </a:solidFill>
              </a:rPr>
              <a:t>July </a:t>
            </a: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r>
              <a:rPr lang="en-US" b="1" dirty="0">
                <a:solidFill>
                  <a:srgbClr val="005BBB"/>
                </a:solidFill>
              </a:rPr>
              <a:t>August</a:t>
            </a: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a:p>
            <a:endParaRPr lang="en-US" b="1" dirty="0">
              <a:solidFill>
                <a:srgbClr val="005BBB"/>
              </a:solidFill>
            </a:endParaRPr>
          </a:p>
        </p:txBody>
      </p:sp>
    </p:spTree>
    <p:extLst>
      <p:ext uri="{BB962C8B-B14F-4D97-AF65-F5344CB8AC3E}">
        <p14:creationId xmlns:p14="http://schemas.microsoft.com/office/powerpoint/2010/main" val="3022803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99616"/>
            <a:ext cx="8119872" cy="590931"/>
          </a:xfrm>
        </p:spPr>
        <p:txBody>
          <a:bodyPr/>
          <a:lstStyle/>
          <a:p>
            <a:r>
              <a:rPr lang="en-US" b="1" dirty="0"/>
              <a:t>BEFORE CLASSES BEGIN</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7" y="2185416"/>
            <a:ext cx="7234047" cy="3968249"/>
          </a:xfrm>
        </p:spPr>
        <p:txBody>
          <a:bodyPr/>
          <a:lstStyle/>
          <a:p>
            <a:r>
              <a:rPr lang="en-US" sz="1800" dirty="0">
                <a:latin typeface="Arial" panose="020B0604020202020204" pitchFamily="34" charset="0"/>
                <a:cs typeface="Arial" panose="020B0604020202020204" pitchFamily="34" charset="0"/>
              </a:rPr>
              <a:t>First eBill sent July 22 (via email)</a:t>
            </a:r>
          </a:p>
          <a:p>
            <a:r>
              <a:rPr lang="en-US" sz="1800" dirty="0">
                <a:latin typeface="Arial" panose="020B0604020202020204" pitchFamily="34" charset="0"/>
                <a:cs typeface="Arial" panose="020B0604020202020204" pitchFamily="34" charset="0"/>
              </a:rPr>
              <a:t>Verify all financial aid shows on eBill </a:t>
            </a:r>
          </a:p>
          <a:p>
            <a:r>
              <a:rPr lang="en-US" sz="1800" dirty="0">
                <a:latin typeface="Arial" panose="020B0604020202020204" pitchFamily="34" charset="0"/>
                <a:cs typeface="Arial" panose="020B0604020202020204" pitchFamily="34" charset="0"/>
              </a:rPr>
              <a:t>Grant Authorized Payer access </a:t>
            </a:r>
          </a:p>
          <a:p>
            <a:r>
              <a:rPr lang="en-US" sz="1800" dirty="0">
                <a:latin typeface="Arial" panose="020B0604020202020204" pitchFamily="34" charset="0"/>
                <a:cs typeface="Arial" panose="020B0604020202020204" pitchFamily="34" charset="0"/>
              </a:rPr>
              <a:t>Payment Plan enrollment opens July 15</a:t>
            </a:r>
          </a:p>
          <a:p>
            <a:r>
              <a:rPr lang="en-US" sz="1800" dirty="0">
                <a:latin typeface="Arial" panose="020B0604020202020204" pitchFamily="34" charset="0"/>
                <a:cs typeface="Arial" panose="020B0604020202020204" pitchFamily="34" charset="0"/>
              </a:rPr>
              <a:t>Entire July 22 eBill due August 21</a:t>
            </a:r>
            <a:endParaRPr lang="en-US" dirty="0">
              <a:latin typeface="Arial" panose="020B0604020202020204" pitchFamily="34" charset="0"/>
              <a:cs typeface="Arial" panose="020B0604020202020204" pitchFamily="34" charset="0"/>
            </a:endParaRPr>
          </a:p>
          <a:p>
            <a:endParaRPr lang="en-US" dirty="0"/>
          </a:p>
        </p:txBody>
      </p:sp>
      <p:pic>
        <p:nvPicPr>
          <p:cNvPr id="4" name="Picture 3" descr="Cartoon blue cow wearing sunglasses and a shirt holding a beach ball&#10;&#10;Description automatically generated">
            <a:extLst>
              <a:ext uri="{FF2B5EF4-FFF2-40B4-BE49-F238E27FC236}">
                <a16:creationId xmlns:a16="http://schemas.microsoft.com/office/drawing/2014/main" id="{EAF5045A-C499-CC00-89C4-788674EA4340}"/>
              </a:ext>
            </a:extLst>
          </p:cNvPr>
          <p:cNvPicPr>
            <a:picLocks noChangeAspect="1"/>
          </p:cNvPicPr>
          <p:nvPr/>
        </p:nvPicPr>
        <p:blipFill>
          <a:blip r:embed="rId3"/>
          <a:stretch>
            <a:fillRect/>
          </a:stretch>
        </p:blipFill>
        <p:spPr>
          <a:xfrm>
            <a:off x="7437558" y="3429000"/>
            <a:ext cx="3524358" cy="3524358"/>
          </a:xfrm>
          <a:prstGeom prst="rect">
            <a:avLst/>
          </a:prstGeom>
          <a:effectLst>
            <a:outerShdw blurRad="50800" dist="88900" algn="ctr" rotWithShape="0">
              <a:schemeClr val="accent1">
                <a:alpha val="35000"/>
              </a:schemeClr>
            </a:outerShdw>
          </a:effectLst>
        </p:spPr>
      </p:pic>
    </p:spTree>
    <p:extLst>
      <p:ext uri="{BB962C8B-B14F-4D97-AF65-F5344CB8AC3E}">
        <p14:creationId xmlns:p14="http://schemas.microsoft.com/office/powerpoint/2010/main" val="3353823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99616"/>
            <a:ext cx="8119872" cy="590931"/>
          </a:xfrm>
        </p:spPr>
        <p:txBody>
          <a:bodyPr/>
          <a:lstStyle/>
          <a:p>
            <a:r>
              <a:rPr lang="en-US" b="1" dirty="0"/>
              <a:t>eBill NOTIFICATION</a:t>
            </a:r>
          </a:p>
        </p:txBody>
      </p:sp>
      <p:sp>
        <p:nvSpPr>
          <p:cNvPr id="6" name="Rectangle 1">
            <a:extLst>
              <a:ext uri="{FF2B5EF4-FFF2-40B4-BE49-F238E27FC236}">
                <a16:creationId xmlns:a16="http://schemas.microsoft.com/office/drawing/2014/main" id="{08D74A84-DA53-0DF8-D528-D2063EBE1DA8}"/>
              </a:ext>
            </a:extLst>
          </p:cNvPr>
          <p:cNvSpPr>
            <a:spLocks noChangeArrowheads="1"/>
          </p:cNvSpPr>
          <p:nvPr/>
        </p:nvSpPr>
        <p:spPr bwMode="auto">
          <a:xfrm>
            <a:off x="566928" y="2445111"/>
            <a:ext cx="8767572"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From:</a:t>
            </a:r>
            <a: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UBeBill@buffalo.edu &lt;UBeBill@buffalo.edu&gt; </a:t>
            </a:r>
            <a:b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br>
            <a:r>
              <a:rPr kumimoji="0" lang="en-US" altLang="en-US" sz="1200" b="1"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Subject:</a:t>
            </a:r>
            <a: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Your University at Buffalo </a:t>
            </a:r>
            <a:r>
              <a:rPr kumimoji="0" lang="en-US" altLang="en-US" sz="1200" b="0" i="0" u="none" strike="noStrike" cap="none" normalizeH="0" baseline="0" dirty="0" err="1">
                <a:ln>
                  <a:noFill/>
                </a:ln>
                <a:solidFill>
                  <a:schemeClr val="tx1"/>
                </a:solidFill>
                <a:effectLst/>
                <a:ea typeface="Times New Roman" panose="02020603050405020304" pitchFamily="18" charset="0"/>
                <a:cs typeface="Calibri" panose="020F0502020204030204" pitchFamily="34" charset="0"/>
              </a:rPr>
              <a:t>eBill</a:t>
            </a:r>
            <a:r>
              <a:rPr kumimoji="0" lang="en-US" altLang="en-US" sz="1200" b="0" i="0" u="none" strike="noStrike" cap="none" normalizeH="0" baseline="0" dirty="0">
                <a:ln>
                  <a:noFill/>
                </a:ln>
                <a:solidFill>
                  <a:schemeClr val="tx1"/>
                </a:solidFill>
                <a:effectLst/>
                <a:ea typeface="Times New Roman" panose="02020603050405020304" pitchFamily="18" charset="0"/>
                <a:cs typeface="Calibri" panose="020F0502020204030204" pitchFamily="34" charset="0"/>
              </a:rPr>
              <a:t> is available online</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Name: Victor E. Bull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ID #: 512345678</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Invoice Amount: $ 396.75*</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ea typeface="Calibri" panose="020F0502020204030204" pitchFamily="34"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Your University at Buffalo electronic billing statement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is now available.  You are receiving this notification due to potential new activity on your account such as charges, payments, refunds or Financial Aid activity.  Any unpaid charges from the previous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will be brought forward, and additional charges, payments and credits will be shown.  Paper bill statements are not being mailed to students.  The payment due date and amount due can be found on your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Anticipated aid is being used to reduce the amount due.</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ea typeface="Calibri" panose="020F0502020204030204" pitchFamily="34"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Your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reflects account activity as of 7</a:t>
            </a:r>
            <a:r>
              <a:rPr lang="en-US" altLang="en-US" sz="1200" dirty="0">
                <a:ea typeface="Calibri" panose="020F0502020204030204" pitchFamily="34" charset="0"/>
                <a:cs typeface="Courier New" panose="02070309020205020404" pitchFamily="49" charset="0"/>
              </a:rPr>
              <a:t>/22/2024</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 the invoice date.  Subsequent activity will not show on your </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eBill</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200" dirty="0">
              <a:ea typeface="Calibri" panose="020F0502020204030204" pitchFamily="34" charset="0"/>
              <a:cs typeface="Courier New" panose="02070309020205020404" pitchFamily="49"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200" dirty="0">
                <a:latin typeface="Arial Unicode MS"/>
              </a:rPr>
              <a:t>To view your </a:t>
            </a:r>
            <a:r>
              <a:rPr lang="en-US" altLang="en-US" sz="1200" dirty="0" err="1">
                <a:latin typeface="Arial Unicode MS"/>
              </a:rPr>
              <a:t>eBill</a:t>
            </a:r>
            <a:r>
              <a:rPr lang="en-US" altLang="en-US" sz="1200" dirty="0">
                <a:latin typeface="Arial Unicode MS"/>
              </a:rPr>
              <a:t>, current account activity or to make a payment: </a:t>
            </a:r>
          </a:p>
          <a:p>
            <a:pPr marL="228600" indent="-228600" defTabSz="914400" eaLnBrk="0" fontAlgn="base" hangingPunct="0">
              <a:spcBef>
                <a:spcPct val="0"/>
              </a:spcBef>
              <a:spcAft>
                <a:spcPct val="0"/>
              </a:spcAft>
              <a:buFontTx/>
              <a:buAutoNum type="arabicPeriod"/>
            </a:pPr>
            <a:r>
              <a:rPr lang="en-US" altLang="en-US" sz="1200" dirty="0">
                <a:latin typeface="Arial Unicode MS"/>
              </a:rPr>
              <a:t>Log into your HUB Student Center through </a:t>
            </a:r>
            <a:r>
              <a:rPr lang="en-US" altLang="en-US" sz="1200" dirty="0">
                <a:latin typeface="Arial Unicode MS"/>
                <a:hlinkClick r:id="rId3"/>
              </a:rPr>
              <a:t>myub.buffalo.edu</a:t>
            </a:r>
            <a:r>
              <a:rPr lang="en-US" altLang="en-US" sz="1200" dirty="0">
                <a:latin typeface="Arial Unicode MS"/>
              </a:rPr>
              <a:t>. </a:t>
            </a:r>
          </a:p>
          <a:p>
            <a:pPr marL="228600" indent="-228600" defTabSz="914400" eaLnBrk="0" fontAlgn="base" hangingPunct="0">
              <a:spcBef>
                <a:spcPct val="0"/>
              </a:spcBef>
              <a:spcAft>
                <a:spcPct val="0"/>
              </a:spcAft>
              <a:buFontTx/>
              <a:buAutoNum type="arabicPeriod"/>
            </a:pPr>
            <a:r>
              <a:rPr lang="en-US" altLang="en-US" sz="1200" dirty="0">
                <a:latin typeface="Arial Unicode MS"/>
              </a:rPr>
              <a:t>In your Student Center, click on Billing / Payments tile. </a:t>
            </a:r>
          </a:p>
          <a:p>
            <a:pPr marL="228600" indent="-228600" defTabSz="914400" eaLnBrk="0" fontAlgn="base" hangingPunct="0">
              <a:spcBef>
                <a:spcPct val="0"/>
              </a:spcBef>
              <a:spcAft>
                <a:spcPct val="0"/>
              </a:spcAft>
              <a:buFontTx/>
              <a:buAutoNum type="arabicPeriod"/>
            </a:pPr>
            <a:r>
              <a:rPr lang="en-US" altLang="en-US" sz="1200" dirty="0">
                <a:latin typeface="Arial Unicode MS"/>
              </a:rPr>
              <a:t>You will then be brought into </a:t>
            </a:r>
            <a:r>
              <a:rPr lang="en-US" altLang="en-US" sz="1200" dirty="0" err="1">
                <a:latin typeface="Arial Unicode MS"/>
              </a:rPr>
              <a:t>QuikPAY</a:t>
            </a:r>
            <a:r>
              <a:rPr lang="en-US" altLang="en-US" sz="1200" dirty="0">
                <a:latin typeface="Arial Unicode MS"/>
              </a:rPr>
              <a:t>. </a:t>
            </a:r>
          </a:p>
          <a:p>
            <a:pPr marL="228600" indent="-228600" defTabSz="914400" eaLnBrk="0" fontAlgn="base" hangingPunct="0">
              <a:spcBef>
                <a:spcPct val="0"/>
              </a:spcBef>
              <a:spcAft>
                <a:spcPct val="0"/>
              </a:spcAft>
              <a:buFontTx/>
              <a:buAutoNum type="arabicPeriod"/>
            </a:pPr>
            <a:r>
              <a:rPr lang="en-US" altLang="en-US" sz="1200" dirty="0">
                <a:latin typeface="Arial Unicode MS"/>
              </a:rPr>
              <a:t>Click on View &amp; Pay Accounts</a:t>
            </a:r>
          </a:p>
          <a:p>
            <a:pPr marL="228600" indent="-228600" defTabSz="914400" eaLnBrk="0" fontAlgn="base" hangingPunct="0">
              <a:spcBef>
                <a:spcPct val="0"/>
              </a:spcBef>
              <a:spcAft>
                <a:spcPct val="0"/>
              </a:spcAft>
              <a:buFontTx/>
              <a:buAutoNum type="arabicPeriod"/>
            </a:pPr>
            <a:endParaRPr lang="en-US" altLang="en-US" sz="1200" dirty="0">
              <a:latin typeface="Arial Unicode MS"/>
            </a:endParaRPr>
          </a:p>
          <a:p>
            <a:pPr marR="0" lvl="0" algn="l" defTabSz="914400" rtl="0" eaLnBrk="0" fontAlgn="base" latinLnBrk="0" hangingPunct="0">
              <a:lnSpc>
                <a:spcPct val="100000"/>
              </a:lnSpc>
              <a:spcBef>
                <a:spcPct val="0"/>
              </a:spcBef>
              <a:spcAft>
                <a:spcPct val="0"/>
              </a:spcAft>
              <a:buClrTx/>
              <a:buSzTx/>
              <a:tabLst/>
            </a:pP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A guide explaining how to read your student bill is available on the following website:  buffalo.edu/</a:t>
            </a:r>
            <a:r>
              <a:rPr kumimoji="0" lang="en-US" altLang="en-US" sz="1200" b="0" i="0" u="none" strike="noStrike" cap="none" normalizeH="0" baseline="0" dirty="0" err="1">
                <a:ln>
                  <a:noFill/>
                </a:ln>
                <a:solidFill>
                  <a:schemeClr val="tx1"/>
                </a:solidFill>
                <a:effectLst/>
                <a:ea typeface="Calibri" panose="020F0502020204030204" pitchFamily="34" charset="0"/>
                <a:cs typeface="Courier New" panose="02070309020205020404" pitchFamily="49" charset="0"/>
              </a:rPr>
              <a:t>studentaccounts</a:t>
            </a:r>
            <a:r>
              <a:rPr kumimoji="0" lang="en-US" altLang="en-US" sz="1200" b="0" i="0" u="none" strike="noStrike" cap="none" normalizeH="0" baseline="0" dirty="0">
                <a:ln>
                  <a:noFill/>
                </a:ln>
                <a:solidFill>
                  <a:schemeClr val="tx1"/>
                </a:solidFill>
                <a:effectLst/>
                <a:ea typeface="Calibri" panose="020F0502020204030204" pitchFamily="34" charset="0"/>
                <a:cs typeface="Courier New" panose="02070309020205020404" pitchFamily="49" charset="0"/>
              </a:rPr>
              <a:t>/billing/access-and-read-your-bill</a:t>
            </a:r>
            <a:r>
              <a:rPr kumimoji="0" lang="en-US" altLang="en-US" sz="1200" b="0" i="0" u="none" strike="noStrike" cap="none" normalizeH="0" baseline="0" dirty="0">
                <a:ln>
                  <a:noFill/>
                </a:ln>
                <a:solidFill>
                  <a:schemeClr val="tx1"/>
                </a:solidFill>
                <a:effectLst/>
              </a:rPr>
              <a:t> </a:t>
            </a:r>
          </a:p>
        </p:txBody>
      </p:sp>
      <p:sp>
        <p:nvSpPr>
          <p:cNvPr id="7" name="Freeform 13">
            <a:extLst>
              <a:ext uri="{FF2B5EF4-FFF2-40B4-BE49-F238E27FC236}">
                <a16:creationId xmlns:a16="http://schemas.microsoft.com/office/drawing/2014/main" id="{4A6992D6-E99F-A6D0-150F-4E88EC7D8602}"/>
              </a:ext>
              <a:ext uri="{C183D7F6-B498-43B3-948B-1728B52AA6E4}">
                <adec:decorative xmlns:adec="http://schemas.microsoft.com/office/drawing/2017/decorative" val="1"/>
              </a:ext>
            </a:extLst>
          </p:cNvPr>
          <p:cNvSpPr/>
          <p:nvPr/>
        </p:nvSpPr>
        <p:spPr>
          <a:xfrm>
            <a:off x="7976286" y="1502562"/>
            <a:ext cx="436413" cy="15824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8" name="Freeform 14">
            <a:extLst>
              <a:ext uri="{FF2B5EF4-FFF2-40B4-BE49-F238E27FC236}">
                <a16:creationId xmlns:a16="http://schemas.microsoft.com/office/drawing/2014/main" id="{1222F3A0-09E7-D610-FE4C-9B59CB576956}"/>
              </a:ext>
              <a:ext uri="{C183D7F6-B498-43B3-948B-1728B52AA6E4}">
                <adec:decorative xmlns:adec="http://schemas.microsoft.com/office/drawing/2017/decorative" val="1"/>
              </a:ext>
            </a:extLst>
          </p:cNvPr>
          <p:cNvSpPr/>
          <p:nvPr/>
        </p:nvSpPr>
        <p:spPr>
          <a:xfrm rot="10800000">
            <a:off x="10733205" y="1524864"/>
            <a:ext cx="436413" cy="158246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9" name="TextBox 8">
            <a:extLst>
              <a:ext uri="{FF2B5EF4-FFF2-40B4-BE49-F238E27FC236}">
                <a16:creationId xmlns:a16="http://schemas.microsoft.com/office/drawing/2014/main" id="{8984B862-8280-B8A0-82A5-0541ABFC58DF}"/>
              </a:ext>
            </a:extLst>
          </p:cNvPr>
          <p:cNvSpPr txBox="1"/>
          <p:nvPr/>
        </p:nvSpPr>
        <p:spPr>
          <a:xfrm>
            <a:off x="8075303" y="1694764"/>
            <a:ext cx="2992346" cy="1169551"/>
          </a:xfrm>
          <a:prstGeom prst="rect">
            <a:avLst/>
          </a:prstGeom>
          <a:noFill/>
        </p:spPr>
        <p:txBody>
          <a:bodyPr wrap="square" lIns="91440" tIns="45720" rIns="91440" bIns="45720" rtlCol="0" anchor="t">
            <a:spAutoFit/>
          </a:bodyPr>
          <a:lstStyle/>
          <a:p>
            <a:pPr algn="ctr"/>
            <a:r>
              <a:rPr lang="en-US" sz="1400" b="1" dirty="0">
                <a:solidFill>
                  <a:schemeClr val="tx2"/>
                </a:solidFill>
              </a:rPr>
              <a:t>On </a:t>
            </a:r>
            <a:r>
              <a:rPr lang="en-US" sz="1400" b="1" dirty="0">
                <a:solidFill>
                  <a:srgbClr val="990000"/>
                </a:solidFill>
              </a:rPr>
              <a:t>July 22</a:t>
            </a:r>
            <a:r>
              <a:rPr lang="en-US" sz="1400" b="1" dirty="0">
                <a:solidFill>
                  <a:schemeClr val="tx2"/>
                </a:solidFill>
              </a:rPr>
              <a:t>,</a:t>
            </a:r>
          </a:p>
          <a:p>
            <a:pPr algn="ctr"/>
            <a:r>
              <a:rPr lang="en-US" sz="1400" b="1" dirty="0">
                <a:solidFill>
                  <a:schemeClr val="tx2"/>
                </a:solidFill>
              </a:rPr>
              <a:t>eBill notification is sent to student’s UB email address.</a:t>
            </a:r>
            <a:endParaRPr lang="en-US" sz="1400" b="1" dirty="0">
              <a:solidFill>
                <a:schemeClr val="tx2"/>
              </a:solidFill>
              <a:cs typeface="Arial"/>
            </a:endParaRPr>
          </a:p>
          <a:p>
            <a:pPr algn="ctr"/>
            <a:endParaRPr lang="en-US" sz="1400" b="1" dirty="0">
              <a:solidFill>
                <a:schemeClr val="tx2"/>
              </a:solidFill>
            </a:endParaRPr>
          </a:p>
          <a:p>
            <a:pPr algn="ctr"/>
            <a:r>
              <a:rPr lang="en-US" sz="1400" b="1" dirty="0">
                <a:solidFill>
                  <a:schemeClr val="tx2"/>
                </a:solidFill>
              </a:rPr>
              <a:t>Paper bills are NOT mailed.</a:t>
            </a:r>
          </a:p>
        </p:txBody>
      </p:sp>
    </p:spTree>
    <p:extLst>
      <p:ext uri="{BB962C8B-B14F-4D97-AF65-F5344CB8AC3E}">
        <p14:creationId xmlns:p14="http://schemas.microsoft.com/office/powerpoint/2010/main" val="2431754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HUB STUDENT CENTER</a:t>
            </a:r>
          </a:p>
        </p:txBody>
      </p:sp>
      <p:pic>
        <p:nvPicPr>
          <p:cNvPr id="8" name="Picture 7">
            <a:extLst>
              <a:ext uri="{FF2B5EF4-FFF2-40B4-BE49-F238E27FC236}">
                <a16:creationId xmlns:a16="http://schemas.microsoft.com/office/drawing/2014/main" id="{FFD05649-A5BF-42E9-00EF-47109ABF0144}"/>
              </a:ext>
              <a:ext uri="{C183D7F6-B498-43B3-948B-1728B52AA6E4}">
                <adec:decorative xmlns:adec="http://schemas.microsoft.com/office/drawing/2017/decorative" val="1"/>
              </a:ext>
            </a:extLst>
          </p:cNvPr>
          <p:cNvPicPr>
            <a:picLocks noChangeAspect="1"/>
          </p:cNvPicPr>
          <p:nvPr/>
        </p:nvPicPr>
        <p:blipFill rotWithShape="1">
          <a:blip r:embed="rId3"/>
          <a:srcRect t="8632"/>
          <a:stretch/>
        </p:blipFill>
        <p:spPr>
          <a:xfrm>
            <a:off x="0" y="1043828"/>
            <a:ext cx="12192001" cy="6367097"/>
          </a:xfrm>
          <a:prstGeom prst="rect">
            <a:avLst/>
          </a:prstGeom>
        </p:spPr>
      </p:pic>
      <p:sp>
        <p:nvSpPr>
          <p:cNvPr id="9" name="Down Arrow 9">
            <a:extLst>
              <a:ext uri="{FF2B5EF4-FFF2-40B4-BE49-F238E27FC236}">
                <a16:creationId xmlns:a16="http://schemas.microsoft.com/office/drawing/2014/main" id="{C6DCCB5F-C349-C152-5F93-2C96A1E386D4}"/>
              </a:ext>
              <a:ext uri="{C183D7F6-B498-43B3-948B-1728B52AA6E4}">
                <adec:decorative xmlns:adec="http://schemas.microsoft.com/office/drawing/2017/decorative" val="1"/>
              </a:ext>
            </a:extLst>
          </p:cNvPr>
          <p:cNvSpPr/>
          <p:nvPr/>
        </p:nvSpPr>
        <p:spPr>
          <a:xfrm rot="10800000">
            <a:off x="5423250" y="4851812"/>
            <a:ext cx="1345497" cy="962360"/>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7E8D726-54FB-B445-5063-A9422C418076}"/>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961133" y="3429000"/>
            <a:ext cx="2230864" cy="3642360"/>
          </a:xfrm>
          <a:prstGeom prst="rect">
            <a:avLst/>
          </a:prstGeom>
        </p:spPr>
      </p:pic>
      <p:sp>
        <p:nvSpPr>
          <p:cNvPr id="7" name="Thought Bubble: Cloud 6">
            <a:extLst>
              <a:ext uri="{FF2B5EF4-FFF2-40B4-BE49-F238E27FC236}">
                <a16:creationId xmlns:a16="http://schemas.microsoft.com/office/drawing/2014/main" id="{8EFF8CA5-145C-A116-2E06-29443743E096}"/>
              </a:ext>
            </a:extLst>
          </p:cNvPr>
          <p:cNvSpPr/>
          <p:nvPr/>
        </p:nvSpPr>
        <p:spPr>
          <a:xfrm flipH="1">
            <a:off x="8320937" y="1829478"/>
            <a:ext cx="2606368" cy="1745455"/>
          </a:xfrm>
          <a:prstGeom prst="cloudCallout">
            <a:avLst>
              <a:gd name="adj1" fmla="val -20833"/>
              <a:gd name="adj2" fmla="val 73050"/>
            </a:avLst>
          </a:prstGeom>
          <a:solidFill>
            <a:schemeClr val="accent1"/>
          </a:solidFill>
          <a:ln w="38100">
            <a:solidFill>
              <a:srgbClr val="000000"/>
            </a:solidFill>
          </a:ln>
          <a:effectLst>
            <a:outerShdw blurRad="152400" dist="88900" algn="tr" rotWithShape="0">
              <a:schemeClr val="accent1">
                <a:alpha val="36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2"/>
                </a:solidFill>
              </a:rPr>
              <a:t> Okay, how</a:t>
            </a:r>
          </a:p>
          <a:p>
            <a:pPr algn="ctr"/>
            <a:r>
              <a:rPr lang="en-US" dirty="0">
                <a:solidFill>
                  <a:schemeClr val="bg2"/>
                </a:solidFill>
              </a:rPr>
              <a:t>do I find my </a:t>
            </a:r>
            <a:r>
              <a:rPr lang="en-US" dirty="0" err="1">
                <a:solidFill>
                  <a:schemeClr val="bg2"/>
                </a:solidFill>
              </a:rPr>
              <a:t>eBill</a:t>
            </a:r>
            <a:r>
              <a:rPr lang="en-US" dirty="0">
                <a:solidFill>
                  <a:schemeClr val="bg2"/>
                </a:solidFill>
              </a:rPr>
              <a:t>? </a:t>
            </a:r>
          </a:p>
        </p:txBody>
      </p:sp>
    </p:spTree>
    <p:extLst>
      <p:ext uri="{BB962C8B-B14F-4D97-AF65-F5344CB8AC3E}">
        <p14:creationId xmlns:p14="http://schemas.microsoft.com/office/powerpoint/2010/main" val="1607854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QUIKPAY – VIEW + PRINT YOUR eBill</a:t>
            </a:r>
          </a:p>
        </p:txBody>
      </p:sp>
      <p:pic>
        <p:nvPicPr>
          <p:cNvPr id="10" name="Picture 9" descr="Screenshot with View &amp; Pay Accounts highlighted">
            <a:extLst>
              <a:ext uri="{FF2B5EF4-FFF2-40B4-BE49-F238E27FC236}">
                <a16:creationId xmlns:a16="http://schemas.microsoft.com/office/drawing/2014/main" id="{318E1A57-B94C-D165-C326-8F13E5BBCD97}"/>
              </a:ext>
            </a:extLst>
          </p:cNvPr>
          <p:cNvPicPr>
            <a:picLocks noChangeAspect="1"/>
          </p:cNvPicPr>
          <p:nvPr/>
        </p:nvPicPr>
        <p:blipFill rotWithShape="1">
          <a:blip r:embed="rId3"/>
          <a:srcRect l="2954" t="35962" r="82202" b="7218"/>
          <a:stretch/>
        </p:blipFill>
        <p:spPr>
          <a:xfrm>
            <a:off x="171461" y="1300467"/>
            <a:ext cx="1845518" cy="3764855"/>
          </a:xfrm>
          <a:prstGeom prst="rect">
            <a:avLst/>
          </a:prstGeom>
        </p:spPr>
      </p:pic>
      <p:pic>
        <p:nvPicPr>
          <p:cNvPr id="6" name="Picture 5" descr="Screenshot with a section on Latest Statement highlighted.">
            <a:extLst>
              <a:ext uri="{FF2B5EF4-FFF2-40B4-BE49-F238E27FC236}">
                <a16:creationId xmlns:a16="http://schemas.microsoft.com/office/drawing/2014/main" id="{1235A0B6-8962-028F-DEDA-C9FA3E6DF61D}"/>
              </a:ext>
            </a:extLst>
          </p:cNvPr>
          <p:cNvPicPr>
            <a:picLocks noChangeAspect="1"/>
          </p:cNvPicPr>
          <p:nvPr/>
        </p:nvPicPr>
        <p:blipFill rotWithShape="1">
          <a:blip r:embed="rId4"/>
          <a:srcRect b="6625"/>
          <a:stretch/>
        </p:blipFill>
        <p:spPr>
          <a:xfrm>
            <a:off x="2166515" y="1347423"/>
            <a:ext cx="9509017" cy="4339001"/>
          </a:xfrm>
          <a:prstGeom prst="rect">
            <a:avLst/>
          </a:prstGeom>
        </p:spPr>
      </p:pic>
      <p:sp>
        <p:nvSpPr>
          <p:cNvPr id="11" name="Rectangle 10">
            <a:extLst>
              <a:ext uri="{FF2B5EF4-FFF2-40B4-BE49-F238E27FC236}">
                <a16:creationId xmlns:a16="http://schemas.microsoft.com/office/drawing/2014/main" id="{1954BC6F-3CCC-C989-A3A1-E5C4EAC9B68F}"/>
              </a:ext>
              <a:ext uri="{C183D7F6-B498-43B3-948B-1728B52AA6E4}">
                <adec:decorative xmlns:adec="http://schemas.microsoft.com/office/drawing/2017/decorative" val="1"/>
              </a:ext>
            </a:extLst>
          </p:cNvPr>
          <p:cNvSpPr/>
          <p:nvPr/>
        </p:nvSpPr>
        <p:spPr>
          <a:xfrm>
            <a:off x="219086" y="3429000"/>
            <a:ext cx="1734574" cy="441966"/>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DF23D524-0BB7-10D6-D08B-EDA2C8D3F5C0}"/>
              </a:ext>
              <a:ext uri="{C183D7F6-B498-43B3-948B-1728B52AA6E4}">
                <adec:decorative xmlns:adec="http://schemas.microsoft.com/office/drawing/2017/decorative" val="1"/>
              </a:ext>
            </a:extLst>
          </p:cNvPr>
          <p:cNvSpPr txBox="1"/>
          <p:nvPr/>
        </p:nvSpPr>
        <p:spPr>
          <a:xfrm>
            <a:off x="6051680" y="3076798"/>
            <a:ext cx="907443" cy="577081"/>
          </a:xfrm>
          <a:prstGeom prst="rect">
            <a:avLst/>
          </a:prstGeom>
          <a:solidFill>
            <a:schemeClr val="bg1"/>
          </a:solidFill>
        </p:spPr>
        <p:txBody>
          <a:bodyPr wrap="square" rtlCol="0">
            <a:spAutoFit/>
          </a:bodyPr>
          <a:lstStyle/>
          <a:p>
            <a:r>
              <a:rPr lang="en-US" sz="1050" b="1" dirty="0">
                <a:solidFill>
                  <a:schemeClr val="tx1">
                    <a:lumMod val="50000"/>
                  </a:schemeClr>
                </a:solidFill>
              </a:rPr>
              <a:t>$ 361.90</a:t>
            </a:r>
          </a:p>
          <a:p>
            <a:endParaRPr lang="en-US" sz="1050" b="1" dirty="0">
              <a:solidFill>
                <a:schemeClr val="tx1">
                  <a:lumMod val="50000"/>
                </a:schemeClr>
              </a:solidFill>
            </a:endParaRPr>
          </a:p>
          <a:p>
            <a:endParaRPr lang="en-US" sz="1050" b="1" dirty="0">
              <a:solidFill>
                <a:schemeClr val="tx1">
                  <a:lumMod val="50000"/>
                </a:schemeClr>
              </a:solidFill>
            </a:endParaRPr>
          </a:p>
        </p:txBody>
      </p:sp>
      <p:sp>
        <p:nvSpPr>
          <p:cNvPr id="17" name="Oval 16">
            <a:extLst>
              <a:ext uri="{FF2B5EF4-FFF2-40B4-BE49-F238E27FC236}">
                <a16:creationId xmlns:a16="http://schemas.microsoft.com/office/drawing/2014/main" id="{D41B3273-2510-909A-5433-96BCE9744189}"/>
              </a:ext>
              <a:ext uri="{C183D7F6-B498-43B3-948B-1728B52AA6E4}">
                <adec:decorative xmlns:adec="http://schemas.microsoft.com/office/drawing/2017/decorative" val="1"/>
              </a:ext>
            </a:extLst>
          </p:cNvPr>
          <p:cNvSpPr/>
          <p:nvPr/>
        </p:nvSpPr>
        <p:spPr>
          <a:xfrm>
            <a:off x="8585083" y="159418"/>
            <a:ext cx="1454954" cy="1409807"/>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 b="1" dirty="0">
              <a:solidFill>
                <a:schemeClr val="tx2"/>
              </a:solidFill>
            </a:endParaRPr>
          </a:p>
        </p:txBody>
      </p:sp>
      <p:sp>
        <p:nvSpPr>
          <p:cNvPr id="13" name="TextBox 12">
            <a:extLst>
              <a:ext uri="{FF2B5EF4-FFF2-40B4-BE49-F238E27FC236}">
                <a16:creationId xmlns:a16="http://schemas.microsoft.com/office/drawing/2014/main" id="{913BB66A-AE57-7D9B-978C-0748D21FB595}"/>
              </a:ext>
              <a:ext uri="{C183D7F6-B498-43B3-948B-1728B52AA6E4}">
                <adec:decorative xmlns:adec="http://schemas.microsoft.com/office/drawing/2017/decorative" val="1"/>
              </a:ext>
            </a:extLst>
          </p:cNvPr>
          <p:cNvSpPr txBox="1"/>
          <p:nvPr/>
        </p:nvSpPr>
        <p:spPr>
          <a:xfrm>
            <a:off x="10477582" y="3543055"/>
            <a:ext cx="800018" cy="253916"/>
          </a:xfrm>
          <a:prstGeom prst="rect">
            <a:avLst/>
          </a:prstGeom>
          <a:solidFill>
            <a:schemeClr val="bg1"/>
          </a:solidFill>
        </p:spPr>
        <p:txBody>
          <a:bodyPr wrap="square" rtlCol="0">
            <a:spAutoFit/>
          </a:bodyPr>
          <a:lstStyle/>
          <a:p>
            <a:r>
              <a:rPr lang="en-US" sz="1050" b="1" dirty="0">
                <a:solidFill>
                  <a:schemeClr val="tx1">
                    <a:lumMod val="50000"/>
                  </a:schemeClr>
                </a:solidFill>
              </a:rPr>
              <a:t>$ 361.90</a:t>
            </a:r>
          </a:p>
        </p:txBody>
      </p:sp>
      <p:sp>
        <p:nvSpPr>
          <p:cNvPr id="14" name="Rectangle 13">
            <a:extLst>
              <a:ext uri="{FF2B5EF4-FFF2-40B4-BE49-F238E27FC236}">
                <a16:creationId xmlns:a16="http://schemas.microsoft.com/office/drawing/2014/main" id="{98263BB0-BD5D-BBA2-F0AD-08E70918AC7E}"/>
              </a:ext>
              <a:ext uri="{C183D7F6-B498-43B3-948B-1728B52AA6E4}">
                <adec:decorative xmlns:adec="http://schemas.microsoft.com/office/drawing/2017/decorative" val="1"/>
              </a:ext>
            </a:extLst>
          </p:cNvPr>
          <p:cNvSpPr/>
          <p:nvPr/>
        </p:nvSpPr>
        <p:spPr>
          <a:xfrm>
            <a:off x="6921023" y="2610042"/>
            <a:ext cx="4464511" cy="1409806"/>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own Arrow 9">
            <a:extLst>
              <a:ext uri="{FF2B5EF4-FFF2-40B4-BE49-F238E27FC236}">
                <a16:creationId xmlns:a16="http://schemas.microsoft.com/office/drawing/2014/main" id="{C6DCCB5F-C349-C152-5F93-2C96A1E386D4}"/>
              </a:ext>
              <a:ext uri="{C183D7F6-B498-43B3-948B-1728B52AA6E4}">
                <adec:decorative xmlns:adec="http://schemas.microsoft.com/office/drawing/2017/decorative" val="1"/>
              </a:ext>
            </a:extLst>
          </p:cNvPr>
          <p:cNvSpPr/>
          <p:nvPr/>
        </p:nvSpPr>
        <p:spPr>
          <a:xfrm>
            <a:off x="10040037" y="1526128"/>
            <a:ext cx="1345497" cy="962360"/>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own Arrow 9">
            <a:extLst>
              <a:ext uri="{FF2B5EF4-FFF2-40B4-BE49-F238E27FC236}">
                <a16:creationId xmlns:a16="http://schemas.microsoft.com/office/drawing/2014/main" id="{4ECED1B8-B32F-C7B7-D369-ADE3D1A9B53F}"/>
              </a:ext>
              <a:ext uri="{C183D7F6-B498-43B3-948B-1728B52AA6E4}">
                <adec:decorative xmlns:adec="http://schemas.microsoft.com/office/drawing/2017/decorative" val="1"/>
              </a:ext>
            </a:extLst>
          </p:cNvPr>
          <p:cNvSpPr/>
          <p:nvPr/>
        </p:nvSpPr>
        <p:spPr>
          <a:xfrm rot="13071372">
            <a:off x="2115161" y="4416159"/>
            <a:ext cx="622053" cy="750919"/>
          </a:xfrm>
          <a:prstGeom prst="downArrow">
            <a:avLst/>
          </a:prstGeom>
          <a:solidFill>
            <a:srgbClr val="990000"/>
          </a:solid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D60B3D0F-63E7-F699-EA00-F6D35E29E774}"/>
              </a:ext>
            </a:extLst>
          </p:cNvPr>
          <p:cNvSpPr txBox="1"/>
          <p:nvPr/>
        </p:nvSpPr>
        <p:spPr>
          <a:xfrm>
            <a:off x="8307010" y="527340"/>
            <a:ext cx="1962150" cy="646331"/>
          </a:xfrm>
          <a:prstGeom prst="rect">
            <a:avLst/>
          </a:prstGeom>
          <a:noFill/>
        </p:spPr>
        <p:txBody>
          <a:bodyPr wrap="square" rtlCol="0">
            <a:spAutoFit/>
          </a:bodyPr>
          <a:lstStyle/>
          <a:p>
            <a:pPr algn="ctr"/>
            <a:r>
              <a:rPr lang="en-US" b="1" dirty="0">
                <a:solidFill>
                  <a:srgbClr val="005BBB"/>
                </a:solidFill>
              </a:rPr>
              <a:t>eBill due</a:t>
            </a:r>
          </a:p>
          <a:p>
            <a:pPr algn="ctr"/>
            <a:r>
              <a:rPr lang="en-US" b="1" dirty="0">
                <a:solidFill>
                  <a:srgbClr val="005BBB"/>
                </a:solidFill>
              </a:rPr>
              <a:t>August 21</a:t>
            </a:r>
          </a:p>
        </p:txBody>
      </p:sp>
      <p:pic>
        <p:nvPicPr>
          <p:cNvPr id="3" name="Picture 2" descr="A cartoon of a bull wearing sunglasses&#10;&#10;Description automatically generated">
            <a:extLst>
              <a:ext uri="{FF2B5EF4-FFF2-40B4-BE49-F238E27FC236}">
                <a16:creationId xmlns:a16="http://schemas.microsoft.com/office/drawing/2014/main" id="{D3DEE836-BAF5-1053-7B02-CD50C0E164E3}"/>
              </a:ext>
            </a:extLst>
          </p:cNvPr>
          <p:cNvPicPr>
            <a:picLocks noChangeAspect="1"/>
          </p:cNvPicPr>
          <p:nvPr/>
        </p:nvPicPr>
        <p:blipFill>
          <a:blip r:embed="rId5"/>
          <a:stretch>
            <a:fillRect/>
          </a:stretch>
        </p:blipFill>
        <p:spPr>
          <a:xfrm>
            <a:off x="-391865" y="3796971"/>
            <a:ext cx="3290423" cy="3290423"/>
          </a:xfrm>
          <a:prstGeom prst="rect">
            <a:avLst/>
          </a:prstGeom>
          <a:effectLst>
            <a:glow>
              <a:schemeClr val="bg1"/>
            </a:glow>
            <a:outerShdw blurRad="152400" dist="88900" algn="ctr" rotWithShape="0">
              <a:schemeClr val="tx2">
                <a:alpha val="35000"/>
              </a:schemeClr>
            </a:outerShdw>
          </a:effectLst>
        </p:spPr>
      </p:pic>
    </p:spTree>
    <p:extLst>
      <p:ext uri="{BB962C8B-B14F-4D97-AF65-F5344CB8AC3E}">
        <p14:creationId xmlns:p14="http://schemas.microsoft.com/office/powerpoint/2010/main" val="1877087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QUIKPAY – CURRENT ACTIVITY</a:t>
            </a:r>
          </a:p>
        </p:txBody>
      </p:sp>
      <p:pic>
        <p:nvPicPr>
          <p:cNvPr id="3" name="Picture 2" descr="Screenshot with the current activity tab highlighted as well as the Print button.">
            <a:extLst>
              <a:ext uri="{FF2B5EF4-FFF2-40B4-BE49-F238E27FC236}">
                <a16:creationId xmlns:a16="http://schemas.microsoft.com/office/drawing/2014/main" id="{583B9153-697B-0ED3-2AA1-0C6A102D4888}"/>
              </a:ext>
            </a:extLst>
          </p:cNvPr>
          <p:cNvPicPr>
            <a:picLocks noChangeAspect="1"/>
          </p:cNvPicPr>
          <p:nvPr/>
        </p:nvPicPr>
        <p:blipFill rotWithShape="1">
          <a:blip r:embed="rId3"/>
          <a:srcRect b="26799"/>
          <a:stretch/>
        </p:blipFill>
        <p:spPr>
          <a:xfrm>
            <a:off x="119369" y="1052468"/>
            <a:ext cx="11482081" cy="5114706"/>
          </a:xfrm>
          <a:prstGeom prst="rect">
            <a:avLst/>
          </a:prstGeom>
        </p:spPr>
      </p:pic>
      <p:sp>
        <p:nvSpPr>
          <p:cNvPr id="4" name="Rectangle 3">
            <a:extLst>
              <a:ext uri="{FF2B5EF4-FFF2-40B4-BE49-F238E27FC236}">
                <a16:creationId xmlns:a16="http://schemas.microsoft.com/office/drawing/2014/main" id="{29D7E3C8-28A1-448C-19CD-97F1092FA86D}"/>
              </a:ext>
              <a:ext uri="{C183D7F6-B498-43B3-948B-1728B52AA6E4}">
                <adec:decorative xmlns:adec="http://schemas.microsoft.com/office/drawing/2017/decorative" val="1"/>
              </a:ext>
            </a:extLst>
          </p:cNvPr>
          <p:cNvSpPr/>
          <p:nvPr/>
        </p:nvSpPr>
        <p:spPr>
          <a:xfrm>
            <a:off x="10415369" y="1506388"/>
            <a:ext cx="1003152" cy="587966"/>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68D012B-CF27-4A88-24D6-94CB23B55140}"/>
              </a:ext>
              <a:ext uri="{C183D7F6-B498-43B3-948B-1728B52AA6E4}">
                <adec:decorative xmlns:adec="http://schemas.microsoft.com/office/drawing/2017/decorative" val="1"/>
              </a:ext>
            </a:extLst>
          </p:cNvPr>
          <p:cNvSpPr/>
          <p:nvPr/>
        </p:nvSpPr>
        <p:spPr>
          <a:xfrm>
            <a:off x="195649" y="1052467"/>
            <a:ext cx="1460773" cy="587968"/>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746ED67-97F1-9A76-A5B3-6152C26382CF}"/>
              </a:ext>
              <a:ext uri="{C183D7F6-B498-43B3-948B-1728B52AA6E4}">
                <adec:decorative xmlns:adec="http://schemas.microsoft.com/office/drawing/2017/decorative" val="1"/>
              </a:ext>
            </a:extLst>
          </p:cNvPr>
          <p:cNvSpPr/>
          <p:nvPr/>
        </p:nvSpPr>
        <p:spPr>
          <a:xfrm>
            <a:off x="7651637" y="465615"/>
            <a:ext cx="1535997" cy="1541487"/>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19" name="TextBox 18">
            <a:extLst>
              <a:ext uri="{FF2B5EF4-FFF2-40B4-BE49-F238E27FC236}">
                <a16:creationId xmlns:a16="http://schemas.microsoft.com/office/drawing/2014/main" id="{8219088C-A8A0-6DF6-0B55-A49782759147}"/>
              </a:ext>
            </a:extLst>
          </p:cNvPr>
          <p:cNvSpPr txBox="1"/>
          <p:nvPr/>
        </p:nvSpPr>
        <p:spPr>
          <a:xfrm>
            <a:off x="7438560" y="636193"/>
            <a:ext cx="1962150" cy="1200329"/>
          </a:xfrm>
          <a:prstGeom prst="rect">
            <a:avLst/>
          </a:prstGeom>
          <a:noFill/>
        </p:spPr>
        <p:txBody>
          <a:bodyPr wrap="square" rtlCol="0">
            <a:spAutoFit/>
          </a:bodyPr>
          <a:lstStyle/>
          <a:p>
            <a:pPr algn="ctr"/>
            <a:r>
              <a:rPr lang="en-US" b="1" dirty="0">
                <a:solidFill>
                  <a:srgbClr val="005BBB"/>
                </a:solidFill>
              </a:rPr>
              <a:t>Current </a:t>
            </a:r>
          </a:p>
          <a:p>
            <a:pPr algn="ctr"/>
            <a:r>
              <a:rPr lang="en-US" b="1" dirty="0">
                <a:solidFill>
                  <a:srgbClr val="005BBB"/>
                </a:solidFill>
              </a:rPr>
              <a:t>Activity </a:t>
            </a:r>
          </a:p>
          <a:p>
            <a:pPr algn="ctr"/>
            <a:r>
              <a:rPr lang="en-US" b="1" dirty="0">
                <a:solidFill>
                  <a:srgbClr val="005BBB"/>
                </a:solidFill>
              </a:rPr>
              <a:t>updates </a:t>
            </a:r>
          </a:p>
          <a:p>
            <a:pPr algn="ctr"/>
            <a:r>
              <a:rPr lang="en-US" b="1" dirty="0">
                <a:solidFill>
                  <a:srgbClr val="005BBB"/>
                </a:solidFill>
              </a:rPr>
              <a:t>nightly</a:t>
            </a:r>
          </a:p>
        </p:txBody>
      </p:sp>
    </p:spTree>
    <p:extLst>
      <p:ext uri="{BB962C8B-B14F-4D97-AF65-F5344CB8AC3E}">
        <p14:creationId xmlns:p14="http://schemas.microsoft.com/office/powerpoint/2010/main" val="39193656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image001">
            <a:extLst>
              <a:ext uri="{FF2B5EF4-FFF2-40B4-BE49-F238E27FC236}">
                <a16:creationId xmlns:a16="http://schemas.microsoft.com/office/drawing/2014/main" id="{DA1811F1-E045-0E5A-512E-E81B056C27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113"/>
          <a:stretch/>
        </p:blipFill>
        <p:spPr bwMode="auto">
          <a:xfrm>
            <a:off x="195649" y="1076445"/>
            <a:ext cx="11299981" cy="518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2">
            <a:extLst>
              <a:ext uri="{FF2B5EF4-FFF2-40B4-BE49-F238E27FC236}">
                <a16:creationId xmlns:a16="http://schemas.microsoft.com/office/drawing/2014/main" id="{EA890BB2-FE98-3F5C-A558-E95A08BC0026}"/>
              </a:ext>
            </a:extLst>
          </p:cNvPr>
          <p:cNvSpPr>
            <a:spLocks noGrp="1"/>
          </p:cNvSpPr>
          <p:nvPr>
            <p:ph type="title"/>
          </p:nvPr>
        </p:nvSpPr>
        <p:spPr>
          <a:xfrm>
            <a:off x="195649" y="96813"/>
            <a:ext cx="10506073" cy="704906"/>
          </a:xfrm>
          <a:solidFill>
            <a:schemeClr val="bg1"/>
          </a:solidFill>
        </p:spPr>
        <p:txBody>
          <a:bodyPr>
            <a:noAutofit/>
          </a:bodyPr>
          <a:lstStyle/>
          <a:p>
            <a:r>
              <a:rPr lang="en-US" b="1" dirty="0"/>
              <a:t>QUIKPAY – AUTHORIZED PAYER ACCESS</a:t>
            </a:r>
          </a:p>
        </p:txBody>
      </p:sp>
      <p:sp>
        <p:nvSpPr>
          <p:cNvPr id="15" name="Oval 14">
            <a:extLst>
              <a:ext uri="{FF2B5EF4-FFF2-40B4-BE49-F238E27FC236}">
                <a16:creationId xmlns:a16="http://schemas.microsoft.com/office/drawing/2014/main" id="{A746ED67-97F1-9A76-A5B3-6152C26382CF}"/>
              </a:ext>
              <a:ext uri="{C183D7F6-B498-43B3-948B-1728B52AA6E4}">
                <adec:decorative xmlns:adec="http://schemas.microsoft.com/office/drawing/2017/decorative" val="1"/>
              </a:ext>
            </a:extLst>
          </p:cNvPr>
          <p:cNvSpPr/>
          <p:nvPr/>
        </p:nvSpPr>
        <p:spPr>
          <a:xfrm>
            <a:off x="9648826" y="2905616"/>
            <a:ext cx="2104912" cy="2104005"/>
          </a:xfrm>
          <a:prstGeom prst="ellipse">
            <a:avLst/>
          </a:prstGeom>
          <a:solidFill>
            <a:schemeClr val="bg1"/>
          </a:solidFill>
          <a:ln w="5715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b="1" dirty="0">
              <a:solidFill>
                <a:schemeClr val="tx2"/>
              </a:solidFill>
            </a:endParaRPr>
          </a:p>
        </p:txBody>
      </p:sp>
      <p:sp>
        <p:nvSpPr>
          <p:cNvPr id="19" name="TextBox 18">
            <a:extLst>
              <a:ext uri="{FF2B5EF4-FFF2-40B4-BE49-F238E27FC236}">
                <a16:creationId xmlns:a16="http://schemas.microsoft.com/office/drawing/2014/main" id="{8219088C-A8A0-6DF6-0B55-A49782759147}"/>
              </a:ext>
            </a:extLst>
          </p:cNvPr>
          <p:cNvSpPr txBox="1"/>
          <p:nvPr/>
        </p:nvSpPr>
        <p:spPr>
          <a:xfrm>
            <a:off x="9720647" y="3160347"/>
            <a:ext cx="1962150" cy="1754326"/>
          </a:xfrm>
          <a:prstGeom prst="rect">
            <a:avLst/>
          </a:prstGeom>
          <a:noFill/>
        </p:spPr>
        <p:txBody>
          <a:bodyPr wrap="square" rtlCol="0">
            <a:spAutoFit/>
          </a:bodyPr>
          <a:lstStyle/>
          <a:p>
            <a:pPr algn="ctr"/>
            <a:r>
              <a:rPr lang="en-US" b="1" dirty="0">
                <a:solidFill>
                  <a:srgbClr val="005BBB"/>
                </a:solidFill>
              </a:rPr>
              <a:t>Students can give access </a:t>
            </a:r>
          </a:p>
          <a:p>
            <a:pPr algn="ctr"/>
            <a:r>
              <a:rPr lang="en-US" b="1" dirty="0">
                <a:solidFill>
                  <a:srgbClr val="005BBB"/>
                </a:solidFill>
              </a:rPr>
              <a:t>to spouse or family member to view and pay eBill.</a:t>
            </a:r>
          </a:p>
        </p:txBody>
      </p:sp>
      <p:pic>
        <p:nvPicPr>
          <p:cNvPr id="7" name="Picture 6" descr="Screenshot with Authorize Payers highlighted in the sidebar.">
            <a:extLst>
              <a:ext uri="{FF2B5EF4-FFF2-40B4-BE49-F238E27FC236}">
                <a16:creationId xmlns:a16="http://schemas.microsoft.com/office/drawing/2014/main" id="{9CA5FDBF-DEE2-F1E3-439B-7B2D766232B3}"/>
              </a:ext>
            </a:extLst>
          </p:cNvPr>
          <p:cNvPicPr>
            <a:picLocks noChangeAspect="1"/>
          </p:cNvPicPr>
          <p:nvPr/>
        </p:nvPicPr>
        <p:blipFill rotWithShape="1">
          <a:blip r:embed="rId4"/>
          <a:srcRect l="2935" t="36114" r="82264" b="7942"/>
          <a:stretch/>
        </p:blipFill>
        <p:spPr>
          <a:xfrm>
            <a:off x="225187" y="1522271"/>
            <a:ext cx="1731220" cy="3487350"/>
          </a:xfrm>
          <a:prstGeom prst="rect">
            <a:avLst/>
          </a:prstGeom>
        </p:spPr>
      </p:pic>
      <p:sp>
        <p:nvSpPr>
          <p:cNvPr id="8" name="Rectangle 7">
            <a:extLst>
              <a:ext uri="{FF2B5EF4-FFF2-40B4-BE49-F238E27FC236}">
                <a16:creationId xmlns:a16="http://schemas.microsoft.com/office/drawing/2014/main" id="{2A37B46A-46C7-DAA9-C829-4ACF13B79947}"/>
              </a:ext>
              <a:ext uri="{C183D7F6-B498-43B3-948B-1728B52AA6E4}">
                <adec:decorative xmlns:adec="http://schemas.microsoft.com/office/drawing/2017/decorative" val="1"/>
              </a:ext>
            </a:extLst>
          </p:cNvPr>
          <p:cNvSpPr/>
          <p:nvPr/>
        </p:nvSpPr>
        <p:spPr>
          <a:xfrm>
            <a:off x="302919" y="2748188"/>
            <a:ext cx="1575755" cy="504964"/>
          </a:xfrm>
          <a:prstGeom prst="rect">
            <a:avLst/>
          </a:prstGeom>
          <a:noFill/>
          <a:ln w="38100">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835EDF49-3812-7412-BDF8-9E3B79A53A1F}"/>
              </a:ext>
              <a:ext uri="{C183D7F6-B498-43B3-948B-1728B52AA6E4}">
                <adec:decorative xmlns:adec="http://schemas.microsoft.com/office/drawing/2017/decorative" val="1"/>
              </a:ext>
            </a:extLst>
          </p:cNvPr>
          <p:cNvSpPr/>
          <p:nvPr/>
        </p:nvSpPr>
        <p:spPr>
          <a:xfrm>
            <a:off x="9774554" y="1190874"/>
            <a:ext cx="1371600" cy="245077"/>
          </a:xfrm>
          <a:prstGeom prst="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49960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88DBE833-A922-5747-A36B-4314D3116822}"/>
              </a:ext>
            </a:extLst>
          </p:cNvPr>
          <p:cNvSpPr>
            <a:spLocks noGrp="1"/>
          </p:cNvSpPr>
          <p:nvPr>
            <p:ph type="title"/>
          </p:nvPr>
        </p:nvSpPr>
        <p:spPr>
          <a:xfrm>
            <a:off x="566928" y="1499616"/>
            <a:ext cx="8119872" cy="590931"/>
          </a:xfrm>
        </p:spPr>
        <p:txBody>
          <a:bodyPr/>
          <a:lstStyle/>
          <a:p>
            <a:r>
              <a:rPr lang="en-US" b="1" dirty="0"/>
              <a:t>WHAT TO EXPECT ON YOUR eBill</a:t>
            </a:r>
          </a:p>
        </p:txBody>
      </p:sp>
      <p:sp>
        <p:nvSpPr>
          <p:cNvPr id="3" name="Slide Text">
            <a:extLst>
              <a:ext uri="{FF2B5EF4-FFF2-40B4-BE49-F238E27FC236}">
                <a16:creationId xmlns:a16="http://schemas.microsoft.com/office/drawing/2014/main" id="{38F3A7AD-BFCA-B14B-8363-A4C1A4B746A2}"/>
              </a:ext>
            </a:extLst>
          </p:cNvPr>
          <p:cNvSpPr>
            <a:spLocks noGrp="1"/>
          </p:cNvSpPr>
          <p:nvPr>
            <p:ph idx="1"/>
          </p:nvPr>
        </p:nvSpPr>
        <p:spPr>
          <a:xfrm>
            <a:off x="566927" y="2185416"/>
            <a:ext cx="7834123" cy="3968249"/>
          </a:xfrm>
        </p:spPr>
        <p:txBody>
          <a:bodyPr/>
          <a:lstStyle/>
          <a:p>
            <a:pPr marL="0" indent="0">
              <a:buNone/>
            </a:pPr>
            <a:r>
              <a:rPr lang="en-US" sz="2000" b="1" dirty="0">
                <a:solidFill>
                  <a:srgbClr val="990000"/>
                </a:solidFill>
                <a:latin typeface="Arial" panose="020B0604020202020204" pitchFamily="34" charset="0"/>
                <a:cs typeface="Arial" panose="020B0604020202020204" pitchFamily="34" charset="0"/>
              </a:rPr>
              <a:t>CHARGES</a:t>
            </a:r>
            <a:r>
              <a:rPr lang="en-US" sz="1800" b="1" dirty="0">
                <a:solidFill>
                  <a:srgbClr val="C00000"/>
                </a:solidFill>
                <a:latin typeface="Arial" panose="020B0604020202020204" pitchFamily="34" charset="0"/>
                <a:cs typeface="Arial" panose="020B0604020202020204" pitchFamily="34" charset="0"/>
              </a:rPr>
              <a:t> </a:t>
            </a:r>
          </a:p>
          <a:p>
            <a:r>
              <a:rPr lang="en-US" sz="1800" dirty="0">
                <a:solidFill>
                  <a:schemeClr val="tx1"/>
                </a:solidFill>
                <a:latin typeface="Arial" panose="020B0604020202020204" pitchFamily="34" charset="0"/>
                <a:cs typeface="Arial" panose="020B0604020202020204" pitchFamily="34" charset="0"/>
              </a:rPr>
              <a:t>Tuition (charge for actual credit hours registered); classes added on/after July 22 will appear on September 9 eBill</a:t>
            </a:r>
          </a:p>
          <a:p>
            <a:r>
              <a:rPr lang="en-US" sz="1800" dirty="0">
                <a:solidFill>
                  <a:schemeClr val="tx1"/>
                </a:solidFill>
                <a:latin typeface="Arial" panose="020B0604020202020204" pitchFamily="34" charset="0"/>
                <a:cs typeface="Arial" panose="020B0604020202020204" pitchFamily="34" charset="0"/>
              </a:rPr>
              <a:t>Mandatory and broad-based fees</a:t>
            </a:r>
          </a:p>
          <a:p>
            <a:r>
              <a:rPr lang="en-US" sz="1800" dirty="0">
                <a:solidFill>
                  <a:schemeClr val="tx1"/>
                </a:solidFill>
                <a:latin typeface="Arial" panose="020B0604020202020204" pitchFamily="34" charset="0"/>
                <a:cs typeface="Arial" panose="020B0604020202020204" pitchFamily="34" charset="0"/>
              </a:rPr>
              <a:t>Class fees</a:t>
            </a:r>
          </a:p>
          <a:p>
            <a:r>
              <a:rPr lang="en-US" sz="1800" dirty="0">
                <a:solidFill>
                  <a:schemeClr val="tx1"/>
                </a:solidFill>
                <a:latin typeface="Arial" panose="020B0604020202020204" pitchFamily="34" charset="0"/>
                <a:cs typeface="Arial" panose="020B0604020202020204" pitchFamily="34" charset="0"/>
              </a:rPr>
              <a:t>Meal plan</a:t>
            </a:r>
          </a:p>
          <a:p>
            <a:r>
              <a:rPr lang="en-US" sz="1800" dirty="0">
                <a:solidFill>
                  <a:schemeClr val="tx1"/>
                </a:solidFill>
                <a:latin typeface="Arial" panose="020B0604020202020204" pitchFamily="34" charset="0"/>
                <a:cs typeface="Arial" panose="020B0604020202020204" pitchFamily="34" charset="0"/>
              </a:rPr>
              <a:t>Campus housing</a:t>
            </a:r>
          </a:p>
        </p:txBody>
      </p:sp>
      <p:cxnSp>
        <p:nvCxnSpPr>
          <p:cNvPr id="4" name="Straight Arrow Connector 3">
            <a:extLst>
              <a:ext uri="{FF2B5EF4-FFF2-40B4-BE49-F238E27FC236}">
                <a16:creationId xmlns:a16="http://schemas.microsoft.com/office/drawing/2014/main" id="{AEE88B35-0297-5310-40C7-48B5A24F3854}"/>
              </a:ext>
              <a:ext uri="{C183D7F6-B498-43B3-948B-1728B52AA6E4}">
                <adec:decorative xmlns:adec="http://schemas.microsoft.com/office/drawing/2017/decorative" val="1"/>
              </a:ext>
            </a:extLst>
          </p:cNvPr>
          <p:cNvCxnSpPr>
            <a:cxnSpLocks/>
          </p:cNvCxnSpPr>
          <p:nvPr/>
        </p:nvCxnSpPr>
        <p:spPr>
          <a:xfrm flipH="1" flipV="1">
            <a:off x="9879559" y="1841054"/>
            <a:ext cx="427" cy="1193995"/>
          </a:xfrm>
          <a:prstGeom prst="straightConnector1">
            <a:avLst/>
          </a:prstGeom>
          <a:ln w="20320">
            <a:solidFill>
              <a:schemeClr val="accent1"/>
            </a:solidFill>
            <a:prstDash val="dash"/>
            <a:headEnd type="arrow" w="med" len="med"/>
            <a:tailEnd type="oval" w="med" len="med"/>
          </a:ln>
        </p:spPr>
        <p:style>
          <a:lnRef idx="1">
            <a:schemeClr val="accent1"/>
          </a:lnRef>
          <a:fillRef idx="0">
            <a:schemeClr val="accent1"/>
          </a:fillRef>
          <a:effectRef idx="0">
            <a:schemeClr val="accent1"/>
          </a:effectRef>
          <a:fontRef idx="minor">
            <a:schemeClr val="tx1"/>
          </a:fontRef>
        </p:style>
      </p:cxnSp>
      <p:sp>
        <p:nvSpPr>
          <p:cNvPr id="5" name="Freeform 7">
            <a:extLst>
              <a:ext uri="{FF2B5EF4-FFF2-40B4-BE49-F238E27FC236}">
                <a16:creationId xmlns:a16="http://schemas.microsoft.com/office/drawing/2014/main" id="{4C1AF9D6-4A8D-C208-C5A1-6A5FECF8EF3E}"/>
              </a:ext>
              <a:ext uri="{C183D7F6-B498-43B3-948B-1728B52AA6E4}">
                <adec:decorative xmlns:adec="http://schemas.microsoft.com/office/drawing/2017/decorative" val="1"/>
              </a:ext>
            </a:extLst>
          </p:cNvPr>
          <p:cNvSpPr/>
          <p:nvPr/>
        </p:nvSpPr>
        <p:spPr>
          <a:xfrm>
            <a:off x="8686800" y="3030658"/>
            <a:ext cx="350177" cy="1572679"/>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6" name="Freeform 8">
            <a:extLst>
              <a:ext uri="{FF2B5EF4-FFF2-40B4-BE49-F238E27FC236}">
                <a16:creationId xmlns:a16="http://schemas.microsoft.com/office/drawing/2014/main" id="{8080C733-AC99-6663-DDF1-A30FED44B5DD}"/>
              </a:ext>
              <a:ext uri="{C183D7F6-B498-43B3-948B-1728B52AA6E4}">
                <adec:decorative xmlns:adec="http://schemas.microsoft.com/office/drawing/2017/decorative" val="1"/>
              </a:ext>
            </a:extLst>
          </p:cNvPr>
          <p:cNvSpPr/>
          <p:nvPr/>
        </p:nvSpPr>
        <p:spPr>
          <a:xfrm rot="10800000">
            <a:off x="10651896" y="3041294"/>
            <a:ext cx="350177" cy="1562043"/>
          </a:xfrm>
          <a:custGeom>
            <a:avLst/>
            <a:gdLst>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72768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72768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4713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87397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65837 w 376733"/>
              <a:gd name="connsiteY5" fmla="*/ 1591055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76733"/>
              <a:gd name="connsiteY0" fmla="*/ 0 h 1645920"/>
              <a:gd name="connsiteX1" fmla="*/ 0 w 376733"/>
              <a:gd name="connsiteY1" fmla="*/ 0 h 1645920"/>
              <a:gd name="connsiteX2" fmla="*/ 0 w 376733"/>
              <a:gd name="connsiteY2" fmla="*/ 1645920 h 1645920"/>
              <a:gd name="connsiteX3" fmla="*/ 376733 w 376733"/>
              <a:gd name="connsiteY3" fmla="*/ 1645920 h 1645920"/>
              <a:gd name="connsiteX4" fmla="*/ 376733 w 376733"/>
              <a:gd name="connsiteY4" fmla="*/ 1591056 h 1645920"/>
              <a:gd name="connsiteX5" fmla="*/ 71154 w 376733"/>
              <a:gd name="connsiteY5" fmla="*/ 1564474 h 1645920"/>
              <a:gd name="connsiteX6" fmla="*/ 65837 w 376733"/>
              <a:gd name="connsiteY6" fmla="*/ 58521 h 1645920"/>
              <a:gd name="connsiteX7" fmla="*/ 336499 w 376733"/>
              <a:gd name="connsiteY7" fmla="*/ 58521 h 1645920"/>
              <a:gd name="connsiteX8" fmla="*/ 336499 w 376733"/>
              <a:gd name="connsiteY8" fmla="*/ 0 h 1645920"/>
              <a:gd name="connsiteX0" fmla="*/ 336499 w 387365"/>
              <a:gd name="connsiteY0" fmla="*/ 0 h 1645920"/>
              <a:gd name="connsiteX1" fmla="*/ 0 w 387365"/>
              <a:gd name="connsiteY1" fmla="*/ 0 h 1645920"/>
              <a:gd name="connsiteX2" fmla="*/ 0 w 387365"/>
              <a:gd name="connsiteY2" fmla="*/ 1645920 h 1645920"/>
              <a:gd name="connsiteX3" fmla="*/ 376733 w 387365"/>
              <a:gd name="connsiteY3" fmla="*/ 1645920 h 1645920"/>
              <a:gd name="connsiteX4" fmla="*/ 387365 w 387365"/>
              <a:gd name="connsiteY4" fmla="*/ 1564475 h 1645920"/>
              <a:gd name="connsiteX5" fmla="*/ 71154 w 387365"/>
              <a:gd name="connsiteY5" fmla="*/ 1564474 h 1645920"/>
              <a:gd name="connsiteX6" fmla="*/ 65837 w 387365"/>
              <a:gd name="connsiteY6" fmla="*/ 58521 h 1645920"/>
              <a:gd name="connsiteX7" fmla="*/ 336499 w 387365"/>
              <a:gd name="connsiteY7" fmla="*/ 58521 h 1645920"/>
              <a:gd name="connsiteX8" fmla="*/ 336499 w 387365"/>
              <a:gd name="connsiteY8" fmla="*/ 0 h 1645920"/>
              <a:gd name="connsiteX0" fmla="*/ 336499 w 405611"/>
              <a:gd name="connsiteY0" fmla="*/ 0 h 1645920"/>
              <a:gd name="connsiteX1" fmla="*/ 0 w 405611"/>
              <a:gd name="connsiteY1" fmla="*/ 0 h 1645920"/>
              <a:gd name="connsiteX2" fmla="*/ 0 w 405611"/>
              <a:gd name="connsiteY2" fmla="*/ 1645920 h 1645920"/>
              <a:gd name="connsiteX3" fmla="*/ 376733 w 405611"/>
              <a:gd name="connsiteY3" fmla="*/ 1645920 h 1645920"/>
              <a:gd name="connsiteX4" fmla="*/ 387365 w 405611"/>
              <a:gd name="connsiteY4" fmla="*/ 1564475 h 1645920"/>
              <a:gd name="connsiteX5" fmla="*/ 71154 w 405611"/>
              <a:gd name="connsiteY5" fmla="*/ 1564474 h 1645920"/>
              <a:gd name="connsiteX6" fmla="*/ 65837 w 405611"/>
              <a:gd name="connsiteY6" fmla="*/ 58521 h 1645920"/>
              <a:gd name="connsiteX7" fmla="*/ 405611 w 405611"/>
              <a:gd name="connsiteY7" fmla="*/ 63838 h 1645920"/>
              <a:gd name="connsiteX8" fmla="*/ 336499 w 405611"/>
              <a:gd name="connsiteY8" fmla="*/ 0 h 1645920"/>
              <a:gd name="connsiteX0" fmla="*/ 400294 w 405611"/>
              <a:gd name="connsiteY0" fmla="*/ 0 h 1651236"/>
              <a:gd name="connsiteX1" fmla="*/ 0 w 405611"/>
              <a:gd name="connsiteY1" fmla="*/ 5316 h 1651236"/>
              <a:gd name="connsiteX2" fmla="*/ 0 w 405611"/>
              <a:gd name="connsiteY2" fmla="*/ 1651236 h 1651236"/>
              <a:gd name="connsiteX3" fmla="*/ 376733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403314 w 405611"/>
              <a:gd name="connsiteY3" fmla="*/ 165123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9791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71490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9371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51236"/>
              <a:gd name="connsiteX1" fmla="*/ 0 w 405611"/>
              <a:gd name="connsiteY1" fmla="*/ 5316 h 1651236"/>
              <a:gd name="connsiteX2" fmla="*/ 0 w 405611"/>
              <a:gd name="connsiteY2" fmla="*/ 1651236 h 1651236"/>
              <a:gd name="connsiteX3" fmla="*/ 387439 w 405611"/>
              <a:gd name="connsiteY3" fmla="*/ 1644886 h 1651236"/>
              <a:gd name="connsiteX4" fmla="*/ 387365 w 405611"/>
              <a:gd name="connsiteY4" fmla="*/ 1566616 h 1651236"/>
              <a:gd name="connsiteX5" fmla="*/ 71154 w 405611"/>
              <a:gd name="connsiteY5" fmla="*/ 1569790 h 1651236"/>
              <a:gd name="connsiteX6" fmla="*/ 65837 w 405611"/>
              <a:gd name="connsiteY6" fmla="*/ 63837 h 1651236"/>
              <a:gd name="connsiteX7" fmla="*/ 405611 w 405611"/>
              <a:gd name="connsiteY7" fmla="*/ 69154 h 1651236"/>
              <a:gd name="connsiteX8" fmla="*/ 400294 w 405611"/>
              <a:gd name="connsiteY8" fmla="*/ 0 h 1651236"/>
              <a:gd name="connsiteX0" fmla="*/ 400294 w 405611"/>
              <a:gd name="connsiteY0" fmla="*/ 0 h 1644886"/>
              <a:gd name="connsiteX1" fmla="*/ 0 w 405611"/>
              <a:gd name="connsiteY1" fmla="*/ 5316 h 1644886"/>
              <a:gd name="connsiteX2" fmla="*/ 0 w 405611"/>
              <a:gd name="connsiteY2" fmla="*/ 1644886 h 1644886"/>
              <a:gd name="connsiteX3" fmla="*/ 387439 w 405611"/>
              <a:gd name="connsiteY3" fmla="*/ 1644886 h 1644886"/>
              <a:gd name="connsiteX4" fmla="*/ 387365 w 405611"/>
              <a:gd name="connsiteY4" fmla="*/ 1566616 h 1644886"/>
              <a:gd name="connsiteX5" fmla="*/ 71154 w 405611"/>
              <a:gd name="connsiteY5" fmla="*/ 1569790 h 1644886"/>
              <a:gd name="connsiteX6" fmla="*/ 65837 w 405611"/>
              <a:gd name="connsiteY6" fmla="*/ 63837 h 1644886"/>
              <a:gd name="connsiteX7" fmla="*/ 405611 w 405611"/>
              <a:gd name="connsiteY7" fmla="*/ 69154 h 1644886"/>
              <a:gd name="connsiteX8" fmla="*/ 400294 w 405611"/>
              <a:gd name="connsiteY8" fmla="*/ 0 h 1644886"/>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63837 h 1644886"/>
              <a:gd name="connsiteX7" fmla="*/ 386561 w 400294"/>
              <a:gd name="connsiteY7" fmla="*/ 78679 h 1644886"/>
              <a:gd name="connsiteX8" fmla="*/ 400294 w 400294"/>
              <a:gd name="connsiteY8" fmla="*/ 0 h 1644886"/>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60662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414236"/>
              <a:gd name="connsiteY0" fmla="*/ 0 h 1641711"/>
              <a:gd name="connsiteX1" fmla="*/ 0 w 414236"/>
              <a:gd name="connsiteY1" fmla="*/ 2141 h 1641711"/>
              <a:gd name="connsiteX2" fmla="*/ 0 w 414236"/>
              <a:gd name="connsiteY2" fmla="*/ 1641711 h 1641711"/>
              <a:gd name="connsiteX3" fmla="*/ 387439 w 414236"/>
              <a:gd name="connsiteY3" fmla="*/ 1641711 h 1641711"/>
              <a:gd name="connsiteX4" fmla="*/ 379172 w 414236"/>
              <a:gd name="connsiteY4" fmla="*/ 1600163 h 1641711"/>
              <a:gd name="connsiteX5" fmla="*/ 387365 w 414236"/>
              <a:gd name="connsiteY5" fmla="*/ 1563441 h 1641711"/>
              <a:gd name="connsiteX6" fmla="*/ 71154 w 414236"/>
              <a:gd name="connsiteY6" fmla="*/ 1566615 h 1641711"/>
              <a:gd name="connsiteX7" fmla="*/ 65837 w 414236"/>
              <a:gd name="connsiteY7" fmla="*/ 76537 h 1641711"/>
              <a:gd name="connsiteX8" fmla="*/ 386561 w 414236"/>
              <a:gd name="connsiteY8" fmla="*/ 75504 h 1641711"/>
              <a:gd name="connsiteX9" fmla="*/ 384419 w 414236"/>
              <a:gd name="connsiteY9" fmla="*/ 0 h 1641711"/>
              <a:gd name="connsiteX0" fmla="*/ 384419 w 431494"/>
              <a:gd name="connsiteY0" fmla="*/ 0 h 1641711"/>
              <a:gd name="connsiteX1" fmla="*/ 0 w 431494"/>
              <a:gd name="connsiteY1" fmla="*/ 2141 h 1641711"/>
              <a:gd name="connsiteX2" fmla="*/ 0 w 431494"/>
              <a:gd name="connsiteY2" fmla="*/ 1641711 h 1641711"/>
              <a:gd name="connsiteX3" fmla="*/ 387439 w 431494"/>
              <a:gd name="connsiteY3" fmla="*/ 1641711 h 1641711"/>
              <a:gd name="connsiteX4" fmla="*/ 387365 w 431494"/>
              <a:gd name="connsiteY4" fmla="*/ 1563441 h 1641711"/>
              <a:gd name="connsiteX5" fmla="*/ 71154 w 431494"/>
              <a:gd name="connsiteY5" fmla="*/ 1566615 h 1641711"/>
              <a:gd name="connsiteX6" fmla="*/ 65837 w 431494"/>
              <a:gd name="connsiteY6" fmla="*/ 76537 h 1641711"/>
              <a:gd name="connsiteX7" fmla="*/ 386561 w 431494"/>
              <a:gd name="connsiteY7" fmla="*/ 75504 h 1641711"/>
              <a:gd name="connsiteX8" fmla="*/ 384419 w 431494"/>
              <a:gd name="connsiteY8" fmla="*/ 0 h 1641711"/>
              <a:gd name="connsiteX0" fmla="*/ 384419 w 409039"/>
              <a:gd name="connsiteY0" fmla="*/ 0 h 1642067"/>
              <a:gd name="connsiteX1" fmla="*/ 0 w 409039"/>
              <a:gd name="connsiteY1" fmla="*/ 2141 h 1642067"/>
              <a:gd name="connsiteX2" fmla="*/ 0 w 409039"/>
              <a:gd name="connsiteY2" fmla="*/ 1641711 h 1642067"/>
              <a:gd name="connsiteX3" fmla="*/ 387439 w 409039"/>
              <a:gd name="connsiteY3" fmla="*/ 1641711 h 1642067"/>
              <a:gd name="connsiteX4" fmla="*/ 387365 w 409039"/>
              <a:gd name="connsiteY4" fmla="*/ 1563441 h 1642067"/>
              <a:gd name="connsiteX5" fmla="*/ 71154 w 409039"/>
              <a:gd name="connsiteY5" fmla="*/ 1566615 h 1642067"/>
              <a:gd name="connsiteX6" fmla="*/ 65837 w 409039"/>
              <a:gd name="connsiteY6" fmla="*/ 76537 h 1642067"/>
              <a:gd name="connsiteX7" fmla="*/ 386561 w 409039"/>
              <a:gd name="connsiteY7" fmla="*/ 75504 h 1642067"/>
              <a:gd name="connsiteX8" fmla="*/ 384419 w 409039"/>
              <a:gd name="connsiteY8" fmla="*/ 0 h 1642067"/>
              <a:gd name="connsiteX0" fmla="*/ 384419 w 410804"/>
              <a:gd name="connsiteY0" fmla="*/ 0 h 1641711"/>
              <a:gd name="connsiteX1" fmla="*/ 0 w 410804"/>
              <a:gd name="connsiteY1" fmla="*/ 2141 h 1641711"/>
              <a:gd name="connsiteX2" fmla="*/ 0 w 410804"/>
              <a:gd name="connsiteY2" fmla="*/ 1641711 h 1641711"/>
              <a:gd name="connsiteX3" fmla="*/ 387439 w 410804"/>
              <a:gd name="connsiteY3" fmla="*/ 1641711 h 1641711"/>
              <a:gd name="connsiteX4" fmla="*/ 387365 w 410804"/>
              <a:gd name="connsiteY4" fmla="*/ 1563441 h 1641711"/>
              <a:gd name="connsiteX5" fmla="*/ 71154 w 410804"/>
              <a:gd name="connsiteY5" fmla="*/ 1566615 h 1641711"/>
              <a:gd name="connsiteX6" fmla="*/ 65837 w 410804"/>
              <a:gd name="connsiteY6" fmla="*/ 76537 h 1641711"/>
              <a:gd name="connsiteX7" fmla="*/ 386561 w 410804"/>
              <a:gd name="connsiteY7" fmla="*/ 75504 h 1641711"/>
              <a:gd name="connsiteX8" fmla="*/ 384419 w 410804"/>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 name="connsiteX0" fmla="*/ 400294 w 400294"/>
              <a:gd name="connsiteY0" fmla="*/ 0 h 1644886"/>
              <a:gd name="connsiteX1" fmla="*/ 0 w 400294"/>
              <a:gd name="connsiteY1" fmla="*/ 5316 h 1644886"/>
              <a:gd name="connsiteX2" fmla="*/ 0 w 400294"/>
              <a:gd name="connsiteY2" fmla="*/ 1644886 h 1644886"/>
              <a:gd name="connsiteX3" fmla="*/ 387439 w 400294"/>
              <a:gd name="connsiteY3" fmla="*/ 1644886 h 1644886"/>
              <a:gd name="connsiteX4" fmla="*/ 387365 w 400294"/>
              <a:gd name="connsiteY4" fmla="*/ 1566616 h 1644886"/>
              <a:gd name="connsiteX5" fmla="*/ 71154 w 400294"/>
              <a:gd name="connsiteY5" fmla="*/ 1569790 h 1644886"/>
              <a:gd name="connsiteX6" fmla="*/ 65837 w 400294"/>
              <a:gd name="connsiteY6" fmla="*/ 79712 h 1644886"/>
              <a:gd name="connsiteX7" fmla="*/ 386561 w 400294"/>
              <a:gd name="connsiteY7" fmla="*/ 78679 h 1644886"/>
              <a:gd name="connsiteX8" fmla="*/ 400294 w 400294"/>
              <a:gd name="connsiteY8" fmla="*/ 0 h 1644886"/>
              <a:gd name="connsiteX0" fmla="*/ 37806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78069 w 387439"/>
              <a:gd name="connsiteY8" fmla="*/ 0 h 1641711"/>
              <a:gd name="connsiteX0" fmla="*/ 384419 w 387439"/>
              <a:gd name="connsiteY0" fmla="*/ 0 h 1641711"/>
              <a:gd name="connsiteX1" fmla="*/ 0 w 387439"/>
              <a:gd name="connsiteY1" fmla="*/ 2141 h 1641711"/>
              <a:gd name="connsiteX2" fmla="*/ 0 w 387439"/>
              <a:gd name="connsiteY2" fmla="*/ 1641711 h 1641711"/>
              <a:gd name="connsiteX3" fmla="*/ 387439 w 387439"/>
              <a:gd name="connsiteY3" fmla="*/ 1641711 h 1641711"/>
              <a:gd name="connsiteX4" fmla="*/ 387365 w 387439"/>
              <a:gd name="connsiteY4" fmla="*/ 1563441 h 1641711"/>
              <a:gd name="connsiteX5" fmla="*/ 71154 w 387439"/>
              <a:gd name="connsiteY5" fmla="*/ 1566615 h 1641711"/>
              <a:gd name="connsiteX6" fmla="*/ 65837 w 387439"/>
              <a:gd name="connsiteY6" fmla="*/ 76537 h 1641711"/>
              <a:gd name="connsiteX7" fmla="*/ 386561 w 387439"/>
              <a:gd name="connsiteY7" fmla="*/ 75504 h 1641711"/>
              <a:gd name="connsiteX8" fmla="*/ 384419 w 387439"/>
              <a:gd name="connsiteY8" fmla="*/ 0 h 164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439" h="1641711">
                <a:moveTo>
                  <a:pt x="384419" y="0"/>
                </a:moveTo>
                <a:lnTo>
                  <a:pt x="0" y="2141"/>
                </a:lnTo>
                <a:lnTo>
                  <a:pt x="0" y="1641711"/>
                </a:lnTo>
                <a:lnTo>
                  <a:pt x="387439" y="1641711"/>
                </a:lnTo>
                <a:cubicBezTo>
                  <a:pt x="387414" y="1615621"/>
                  <a:pt x="387390" y="1589531"/>
                  <a:pt x="387365" y="1563441"/>
                </a:cubicBezTo>
                <a:lnTo>
                  <a:pt x="71154" y="1566615"/>
                </a:lnTo>
                <a:cubicBezTo>
                  <a:pt x="68495" y="821576"/>
                  <a:pt x="68495" y="821576"/>
                  <a:pt x="65837" y="76537"/>
                </a:cubicBezTo>
                <a:lnTo>
                  <a:pt x="386561" y="75504"/>
                </a:lnTo>
                <a:lnTo>
                  <a:pt x="384419" y="0"/>
                </a:lnTo>
                <a:close/>
              </a:path>
            </a:pathLst>
          </a:cu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ndParaRPr>
          </a:p>
        </p:txBody>
      </p:sp>
      <p:sp>
        <p:nvSpPr>
          <p:cNvPr id="7" name="TextBox 6">
            <a:extLst>
              <a:ext uri="{FF2B5EF4-FFF2-40B4-BE49-F238E27FC236}">
                <a16:creationId xmlns:a16="http://schemas.microsoft.com/office/drawing/2014/main" id="{AFE0E7FA-787A-0EEA-598F-0BD3C78FA89D}"/>
              </a:ext>
            </a:extLst>
          </p:cNvPr>
          <p:cNvSpPr txBox="1"/>
          <p:nvPr/>
        </p:nvSpPr>
        <p:spPr>
          <a:xfrm>
            <a:off x="8860162" y="3126009"/>
            <a:ext cx="1966822" cy="1400383"/>
          </a:xfrm>
          <a:prstGeom prst="rect">
            <a:avLst/>
          </a:prstGeom>
          <a:noFill/>
        </p:spPr>
        <p:txBody>
          <a:bodyPr wrap="square" rtlCol="0">
            <a:spAutoFit/>
          </a:bodyPr>
          <a:lstStyle/>
          <a:p>
            <a:pPr algn="ctr"/>
            <a:r>
              <a:rPr lang="en-US" sz="1700" b="1" dirty="0">
                <a:solidFill>
                  <a:schemeClr val="tx2"/>
                </a:solidFill>
                <a:latin typeface="+mj-lt"/>
                <a:ea typeface="Arial" charset="0"/>
                <a:cs typeface="Arial" charset="0"/>
              </a:rPr>
              <a:t>Note: </a:t>
            </a:r>
            <a:r>
              <a:rPr lang="en-US" sz="1700" dirty="0">
                <a:solidFill>
                  <a:schemeClr val="tx2"/>
                </a:solidFill>
                <a:latin typeface="+mj-lt"/>
                <a:ea typeface="Arial" charset="0"/>
                <a:cs typeface="Arial" charset="0"/>
              </a:rPr>
              <a:t>Billing is </a:t>
            </a:r>
          </a:p>
          <a:p>
            <a:pPr algn="ctr"/>
            <a:r>
              <a:rPr lang="en-US" sz="1700" dirty="0">
                <a:solidFill>
                  <a:schemeClr val="tx2"/>
                </a:solidFill>
                <a:latin typeface="+mj-lt"/>
                <a:ea typeface="Arial" charset="0"/>
                <a:cs typeface="Arial" charset="0"/>
              </a:rPr>
              <a:t>for </a:t>
            </a:r>
            <a:r>
              <a:rPr lang="en-US" sz="1700" b="1" dirty="0">
                <a:solidFill>
                  <a:schemeClr val="tx2"/>
                </a:solidFill>
                <a:latin typeface="+mj-lt"/>
                <a:ea typeface="Arial" charset="0"/>
                <a:cs typeface="Arial" charset="0"/>
              </a:rPr>
              <a:t>one semester/term</a:t>
            </a:r>
            <a:r>
              <a:rPr lang="en-US" sz="1700" dirty="0">
                <a:solidFill>
                  <a:schemeClr val="tx2"/>
                </a:solidFill>
                <a:latin typeface="+mj-lt"/>
                <a:ea typeface="Arial" charset="0"/>
                <a:cs typeface="Arial" charset="0"/>
              </a:rPr>
              <a:t>, not the full academic year</a:t>
            </a:r>
            <a:r>
              <a:rPr lang="en-US" sz="1700" dirty="0">
                <a:solidFill>
                  <a:srgbClr val="00C7B1"/>
                </a:solidFill>
                <a:latin typeface="+mj-lt"/>
                <a:ea typeface="Arial" charset="0"/>
                <a:cs typeface="Arial" charset="0"/>
              </a:rPr>
              <a:t>.</a:t>
            </a:r>
          </a:p>
        </p:txBody>
      </p:sp>
      <p:cxnSp>
        <p:nvCxnSpPr>
          <p:cNvPr id="8" name="Straight Arrow Connector 7">
            <a:extLst>
              <a:ext uri="{FF2B5EF4-FFF2-40B4-BE49-F238E27FC236}">
                <a16:creationId xmlns:a16="http://schemas.microsoft.com/office/drawing/2014/main" id="{F41380E7-1962-095D-F56D-7A9039830B5F}"/>
              </a:ext>
              <a:ext uri="{C183D7F6-B498-43B3-948B-1728B52AA6E4}">
                <adec:decorative xmlns:adec="http://schemas.microsoft.com/office/drawing/2017/decorative" val="1"/>
              </a:ext>
            </a:extLst>
          </p:cNvPr>
          <p:cNvCxnSpPr/>
          <p:nvPr/>
        </p:nvCxnSpPr>
        <p:spPr>
          <a:xfrm>
            <a:off x="8230586" y="1834129"/>
            <a:ext cx="1649400" cy="0"/>
          </a:xfrm>
          <a:prstGeom prst="straightConnector1">
            <a:avLst/>
          </a:prstGeom>
          <a:ln w="20320">
            <a:solidFill>
              <a:schemeClr val="accent1"/>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091451"/>
      </p:ext>
    </p:extLst>
  </p:cSld>
  <p:clrMapOvr>
    <a:masterClrMapping/>
  </p:clrMapOvr>
</p:sld>
</file>

<file path=ppt/theme/theme1.xml><?xml version="1.0" encoding="utf-8"?>
<a:theme xmlns:a="http://schemas.openxmlformats.org/drawingml/2006/main" name="Office Theme">
  <a:themeElements>
    <a:clrScheme name="UB Brand Colors">
      <a:dk1>
        <a:srgbClr val="666666"/>
      </a:dk1>
      <a:lt1>
        <a:srgbClr val="FFFFFF"/>
      </a:lt1>
      <a:dk2>
        <a:srgbClr val="005BBB"/>
      </a:dk2>
      <a:lt2>
        <a:srgbClr val="FFFFFF"/>
      </a:lt2>
      <a:accent1>
        <a:srgbClr val="005BBB"/>
      </a:accent1>
      <a:accent2>
        <a:srgbClr val="41B6E6"/>
      </a:accent2>
      <a:accent3>
        <a:srgbClr val="E56D54"/>
      </a:accent3>
      <a:accent4>
        <a:srgbClr val="666666"/>
      </a:accent4>
      <a:accent5>
        <a:srgbClr val="007681"/>
      </a:accent5>
      <a:accent6>
        <a:srgbClr val="003E51"/>
      </a:accent6>
      <a:hlink>
        <a:srgbClr val="005BBB"/>
      </a:hlink>
      <a:folHlink>
        <a:srgbClr val="D86A4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1646</TotalTime>
  <Words>1362</Words>
  <Application>Microsoft Office PowerPoint</Application>
  <PresentationFormat>Widescreen</PresentationFormat>
  <Paragraphs>233</Paragraphs>
  <Slides>19</Slides>
  <Notes>19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Arial Regular</vt:lpstr>
      <vt:lpstr>Arial Unicode MS</vt:lpstr>
      <vt:lpstr>Calibri</vt:lpstr>
      <vt:lpstr>Georgia</vt:lpstr>
      <vt:lpstr>System Font Regular</vt:lpstr>
      <vt:lpstr>Times New Roman</vt:lpstr>
      <vt:lpstr>Wingdings</vt:lpstr>
      <vt:lpstr>Office Theme</vt:lpstr>
      <vt:lpstr>HOW TO VIEW AND PAY THE eBILL</vt:lpstr>
      <vt:lpstr>PAYING FOR COLLEGE: A UB TIMELINE</vt:lpstr>
      <vt:lpstr>BEFORE CLASSES BEGIN</vt:lpstr>
      <vt:lpstr>eBill NOTIFICATION</vt:lpstr>
      <vt:lpstr>HUB STUDENT CENTER</vt:lpstr>
      <vt:lpstr>QUIKPAY – VIEW + PRINT YOUR eBill</vt:lpstr>
      <vt:lpstr>QUIKPAY – CURRENT ACTIVITY</vt:lpstr>
      <vt:lpstr>QUIKPAY – AUTHORIZED PAYER ACCESS</vt:lpstr>
      <vt:lpstr>WHAT TO EXPECT ON YOUR eBill</vt:lpstr>
      <vt:lpstr>WHAT TO EXPECT ON YOUR eBill</vt:lpstr>
      <vt:lpstr>HUB STUDENT CENTER</vt:lpstr>
      <vt:lpstr>HOW TO PAY YOUR eBill</vt:lpstr>
      <vt:lpstr>QUIKPAY – HOW TO MAKE A ONE-TIME PAYMENT</vt:lpstr>
      <vt:lpstr>HOW TO PAY YOUR eBill</vt:lpstr>
      <vt:lpstr>QUIKPAY – ENROLL IN PAYMENT PLAN</vt:lpstr>
      <vt:lpstr>WHEN DOES AID DISBURSE?</vt:lpstr>
      <vt:lpstr>QUIKPAY – ENROLL IN DIRECT DEPOSIT</vt:lpstr>
      <vt:lpstr>SEMESTER BILLING CYCLE</vt:lpstr>
      <vt:lpstr>How to contact</vt:lpstr>
    </vt:vector>
  </TitlesOfParts>
  <Manager/>
  <Company>University at Buffalo</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 PowerPoint Presentation</dc:title>
  <dc:subject/>
  <dc:creator>Division of University Communications</dc:creator>
  <cp:keywords/>
  <dc:description/>
  <cp:lastModifiedBy>Travis Wright</cp:lastModifiedBy>
  <cp:revision>134</cp:revision>
  <dcterms:created xsi:type="dcterms:W3CDTF">2019-04-04T19:20:28Z</dcterms:created>
  <dcterms:modified xsi:type="dcterms:W3CDTF">2024-07-16T20:40:14Z</dcterms:modified>
  <cp:category/>
</cp:coreProperties>
</file>